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5" r:id="rId1"/>
    <p:sldMasterId id="2147483684" r:id="rId2"/>
    <p:sldMasterId id="2147483672" r:id="rId3"/>
  </p:sldMasterIdLst>
  <p:notesMasterIdLst>
    <p:notesMasterId r:id="rId20"/>
  </p:notesMasterIdLst>
  <p:handoutMasterIdLst>
    <p:handoutMasterId r:id="rId21"/>
  </p:handoutMasterIdLst>
  <p:sldIdLst>
    <p:sldId id="256" r:id="rId4"/>
    <p:sldId id="257" r:id="rId5"/>
    <p:sldId id="258" r:id="rId6"/>
    <p:sldId id="259" r:id="rId7"/>
    <p:sldId id="263" r:id="rId8"/>
    <p:sldId id="260" r:id="rId9"/>
    <p:sldId id="264" r:id="rId10"/>
    <p:sldId id="270" r:id="rId11"/>
    <p:sldId id="269" r:id="rId12"/>
    <p:sldId id="265" r:id="rId13"/>
    <p:sldId id="271" r:id="rId14"/>
    <p:sldId id="268" r:id="rId15"/>
    <p:sldId id="267" r:id="rId16"/>
    <p:sldId id="266" r:id="rId17"/>
    <p:sldId id="261" r:id="rId18"/>
    <p:sldId id="272" r:id="rId19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83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4610"/>
  </p:normalViewPr>
  <p:slideViewPr>
    <p:cSldViewPr snapToGrid="0" snapToObjects="1">
      <p:cViewPr>
        <p:scale>
          <a:sx n="59" d="100"/>
          <a:sy n="59" d="100"/>
        </p:scale>
        <p:origin x="1816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725E88-1543-8353-BECC-877304A3D6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7967E2-39FA-817B-C6E7-2853142CD1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130BAF-157C-F948-951E-702F58358EC8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ED847E-270D-820C-FEFE-70C166A3EEA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AE4750-7201-81B8-E20F-0CEF3D36DA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006C4B-1C61-5D40-8265-78EDEAE4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26171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jpeg>
</file>

<file path=ppt/media/image11.png>
</file>

<file path=ppt/media/image12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27331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CAA90-6A1D-ED91-35F2-2F7BD5829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5B9649-3F24-EBAF-33C5-55F67D9643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0A2C8E-693B-0AF6-6CF1-77812DEA95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A87643-741B-4E49-70B0-BBCEA2AA8E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78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5542D-CC3B-5938-1619-12B51693E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58F1C1-AC9B-22D0-7647-532F9008BE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B2BF87-5B69-709B-7FBF-906ED9E3D1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C14EBF-E140-CAFC-DC6A-8B50C66CCD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622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BA5FF-DFF6-22D6-59C6-B4EE65ED8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2C46A6-B5D8-2762-857C-AD17B0DF6F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6AF9F2-431E-84C1-C273-AF3374E126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3DDB9D-AA1E-9735-B8CA-4F533FC67B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532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BBAAB-75D2-208B-EBAD-358382708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FAC957-BBCE-DDBB-FD1A-0191D5BF2C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F08C73-B99B-D4B2-4A2D-54AB682618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083FE-EFC1-B37A-3C67-005CC4277A5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268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F529D-47E7-4AF1-83B3-A243FFBBF9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08EC71-E74F-6D41-C30E-AAA9D1A97D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922AAC-356E-460A-FA69-24BD4606DB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E386E6-89A1-F505-669E-86F3B8F454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30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A6D6D-3543-5CAA-8E86-2F2B9962F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29D414-319B-8FF8-F311-6746ED87BB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F4D6FA-BF34-031A-ACBC-876E933BA9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FA077E-B358-C775-3726-8F788D328B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812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DF0C0-640E-4D5F-9C17-E5A1AF3C2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BA6BDA-82BD-595F-14CE-3A2BF3FC9B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00F50F-E9B6-7DE1-A487-FA511F6D6D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93E4D-C0FF-FDBF-CA0C-75592850B4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1302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757AF1-C637-93E5-D661-F78A9F9EC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E03C8A-F4C7-9A9B-B3BA-7C52EA2DF3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11222A-90E5-CE8F-1B62-83D44E28E4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607A7-4E92-FB63-7E06-6ABBC58D95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841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FED0AD-C608-D8D1-7FCF-B448B63C7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221D66-A1E9-7DCC-8B6A-9504AC151A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FBEEC7-BC1E-EA0B-8C33-9B19E30BB5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1B326-0AFC-405E-4A18-4661C0E434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976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DC430-CBF0-BDBD-26F6-4B95449D9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B91B4F-02EC-654C-386C-03EE4CDAA6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25D69-38AC-6B66-2686-2F1197CFE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DBD5A-7CCA-4CCB-1C22-A43614705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15B0B-11EA-DB46-ED83-7A76331A0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85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0BDE5-9CAB-DEF2-9DBD-0CDD44B5D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031FC5-A776-3068-1750-29581B308F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B9610-DF51-8664-91BE-B0811A56C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B9751-0A70-0F15-C72B-55AD48486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A606F-F78B-4949-E514-0359E183D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74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247B43-417F-5E69-B626-8D447230D8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401120-55B5-7840-62E5-EF88CE8F34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5E84A-75D3-3497-B462-F8C2CA0D9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E0C3D-487F-7489-7A05-70885E067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3A0484-0DF9-D9CF-9D55-2B478B016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69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D9A44D-95CE-FE94-FDCE-594E766E6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58725-40C7-E505-E870-879FD72C0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BC4C72-D798-DCDF-661C-F8FB8202A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55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9496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88664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5623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8424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42D68-8EDF-E29E-A11B-B0508CF425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4585C0-9CFB-40B7-878D-FE97FC1831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785F4-2A9C-C46A-96FF-057E4151F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782EE-9698-D98D-6F6D-B7861229C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855740-65E4-5349-4946-329BD6F19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034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11DCC-6C54-E1EA-0638-90A1B134D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E354E-67F3-2258-3ED8-27AF7E907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3134D-1C5A-3EF4-F1E3-97D63D6B5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CD66E-23D4-3D25-49B9-C75E34EDD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19D0B-7D74-B429-E027-4AB19994F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373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AB3CA-6220-619D-4C94-0F1C06B96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35DFFA-7446-51BF-5FE4-C15328E3B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329F8-C93F-D6F9-FEB7-FBF245F94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9197C-D271-67B1-4209-84BEB5776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1CD89-A8D4-547B-24D4-B9E1DB012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433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E3AC0-2314-B820-B0B2-AD75F5580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3E376-0B06-C023-562F-70E075896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3FFE6-2BE6-6F08-853A-72D22AEE7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9DAC4-EE94-0E9B-9A1E-C03B5B13B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3F2F4-4D44-AF51-D57F-6D922368F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299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D46F4-5022-10FC-5EF9-CFA4C46FD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86990-0ACE-CE30-939F-6A2D0C55D8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490B41-3AC5-D2CC-BEE0-6BAF677E7F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34C319-060E-8341-382E-0CC14DE72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92A77F-1873-665C-F036-9A6D6EB3E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43C4C0-FCB6-5FE7-81B5-1F90AA02F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2460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81555-F579-0C1E-A771-DE139AF5A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D88873-60AE-0249-2336-57D85D5FA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355AE-B23A-431C-FCAD-67B29F9690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1A756B-CCD7-E332-99A9-83FFFF4A51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ED91D5-11CD-A99A-20B1-39CAE46097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740D-2116-ADEF-ADCA-A0CFCD24F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6FCBB0-DDE2-09EA-7C91-46A4F323A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DBBEA0-39C5-ABD3-765F-9886BEE59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1412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D0CE3-EA99-BBBA-2403-A55B46BB6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CE2489-57BA-915E-02A1-24C35C946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ACBE63-76C5-F993-D376-2990B8389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6D37E-59BC-24A9-7480-933393711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5022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E8D429-31CA-BBF6-74D3-2E3438007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276CAA-F060-E4C8-6EED-9D46DDA5D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4F853-E78F-75B0-908A-19E934CD3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4528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373-4696-2DCF-B993-E4C6BBB61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376BC-82AE-04DA-5EDF-7078D1589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92DF3F-D9E4-32F7-A73E-2178307A5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705C9C-E60D-4F27-A2DD-377220CE4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3AAD3-9AD3-89A1-F1E1-29ED2EB8D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4D4D31-3282-3104-8FF4-015967E67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3236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640C7-D3F6-19A5-6144-41E8D92D9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9D0ABA-E057-9448-DF1C-3BDA91EFB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CE440-D1FB-5C89-4C62-802E736D37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71DE1C-99DB-1CE3-F3F0-6E0354625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2EE7C-BAD1-4035-B2D0-6AC9B83C6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B40F19-DE55-3DB1-9E9A-CF0505CA9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5300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C769-13BD-D64D-9B31-714F1DE13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2556EB-0810-5475-456A-2AE280EFC3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62613-D080-8E7A-AF8C-5B039D4B3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B73BF-94C2-6E95-66D3-957CA736B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44849-DC0A-A7E6-33A7-204A76036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7357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775D61-3176-E8ED-2FAA-D61200842B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D37C2-B508-156C-E0C9-C49F72F903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11215-F3DA-1F20-1D3F-7A91E2D5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2D5C1-7893-CD27-F041-A03ED648A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FCAAC-105B-F9B7-0849-94A3F59ED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412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3689E-0096-E738-C2AC-A515E237C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DE6270-39B2-1AFF-8DD7-EBCE27B98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16D5E4-C3AF-BECE-FD75-0F0D2C525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302E0-A383-8602-CC96-85B451650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5B34F-6C8D-44D6-91B3-20E77B2AF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39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2ED08-A68A-7A69-01EA-9036861B1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B7DA0-C759-504E-38A7-2EB14F9EA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75AFF-066D-9115-BA84-B11A50691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08E57-6434-44F2-210C-55E081FA7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33C10-C74F-4763-A91F-E51802711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3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605B6-82DF-496C-6A4A-C7D8B667A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8C337-D291-F7CD-D563-5DE8E039D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5D7A1E-8522-31B4-3FFD-D020A1AD1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AE355-DE58-953C-BF6D-F33E5C811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A558D-3E80-2A93-0D34-79BB21B99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754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470BC-BCAB-9EDF-C80C-12700E15C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53D57-8520-3697-ED85-E8BC9E93F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A754F-F069-CA35-EE37-63AEA3323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9F2A9-AB39-AFDE-0459-F406C4E35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12530-E257-070D-B6B2-036FD8DB8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93914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24243-8E90-57EC-8AED-1BA69C189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21B5B-1363-A15E-8BE4-07D8E68F4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11C58-8E80-EF7F-1A7D-2C2C78BB2B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E92486-557A-85A5-EE2F-4B20A4D25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51EE00-E445-A1E6-7A7C-6BFAD4BFA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1E84C0-78F4-6A35-FB7A-C0AE3A0EC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3204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2A88B-AA01-7081-9CF0-94F1C0A2A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D3AF0-F587-DB47-D10A-41B0FC0B6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8D254F-F4FB-A934-B83D-B6D8A94E0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7A9F06-0E7F-C26B-BD43-720E2DA8EE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DAB79F-75BF-627B-6B1D-28DF47099F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833EDB-38AC-C7E6-51C7-A417E7A5C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177EDF-1133-913C-7CC6-E726EF3E7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FE46EC-AB6D-198F-3D9B-6214FA154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9917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7DDD1-FCFF-3FA6-FF5F-AE40E7A4C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746A2A-4266-3B26-142E-F95648DCC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C0C23F-EE39-2AF4-968B-4450DDD7F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4D6EA2-23D5-B936-FBDC-D1D307B34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30562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DF656E-16FD-59B9-023B-516EBF59D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842E7D-5AE8-26A2-6384-47B156D50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07559A-7CEF-0845-0344-E93441281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7026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9A4A8-4E19-F580-F2E9-F9F71B615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04615-BF09-EECF-F26F-83490E53C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1746E1-FCAA-D7C2-7654-9C6EA3869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2F1FD1-A4D9-1EA3-49AB-0140E3629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50988B-F44B-4BD5-CF1B-10296D5A9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BE1E67-1DFF-AB86-BF18-4CA0FCDB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61836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8CDB8-A302-CFE1-A56B-5C94D9C52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37A071-C7D3-7897-D22D-4810DF67F6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4510F-EBB5-36FF-A57F-ADC96B3BB5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586B8A-6E3A-43BE-836E-9C1AC5560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C5D7E4-35F4-F3E5-9FE8-EFBE6B632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5DFB2-3ED2-899A-0CAE-EDBA97920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1412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583C0-2AB3-90BC-98C3-98E34F25D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C18AD3-659E-1027-30F4-25C17AE0A7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71868-AF0A-D4E0-F7D6-F915E3122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C1D62-966C-39D5-74E2-15F504720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7B27A-AE32-B5EB-83C5-8005DA6C3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8560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CFBCD-952A-8E70-3672-FDA1E1225F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11D7F-8D2F-1B8A-2408-F23FAD325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0C008-2C9B-A6B6-28FB-8C33AA880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6150F-98FB-9CE9-EA64-F0BF75C4D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D5523-9F0A-7CEF-0815-D2016479D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30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B8D59-7D0F-CA99-2188-596B3242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D1577-6A11-E0B2-4064-5F7702AABF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D7BA72-23E7-8D64-653F-6863830411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229BD-E54B-10CE-0A18-1F6B3FC7D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96226C-6BA3-6A63-5958-C25DBE682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FAB01-DDE7-BE25-B13D-DE6BF6CDE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497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5800B-82E3-47B7-FFE9-76186C8D1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CF1A8-725B-3269-FBD9-810D31AAE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385B9C-F56D-34DE-8A92-F1CCAAF6E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CD0221-5425-A038-4AA2-83C761053F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899B34-B655-32E7-4FDE-195A3726E5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768701-448C-3AE0-FACF-A8974D1C0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311B60-EA10-C134-0E75-4A3CBE005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C61EDA-B974-B6FA-AA80-C26931B51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93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8FEB2-5F69-89FF-C2DD-E85F7B403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0BA6E5-AF0F-FAB8-52BB-9A3786BBE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F27A3-8F05-62B0-D14A-6025E875B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D6E069-B20E-860C-BA29-CB825A8B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37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E1712E-C25D-849A-9BC7-5C25DBE83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36612C-A1F8-7ED2-6580-804CDFACA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37CAD-EE24-55D7-0D7C-AAB61DCF2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88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47A8B-FC18-5741-579E-60C63BAD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B9062-5E45-DAAE-A846-00CB268D8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D20191-74F9-A0DF-3157-94A8C2710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1BBB0-B46A-F3FF-5870-6EB2EB7B0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0B008-D3B5-05C7-913D-6EEE76DCB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C12A3-2E61-0602-C7EF-B8EC785DF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642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84705-7EDF-35DC-5B2C-BB9EE76EE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A0B116-3384-FE0A-D36D-0CC341B133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C7DD7C-25B9-60BC-997D-2F8552910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1D6BF3-CF35-3219-CD37-6F3586906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3E53BA-A6D6-CF27-1317-F25CBF8FB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EF88FF-2772-BD9D-97C6-DBF9D9CBA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463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B443E0-0EF6-ADD9-B3D8-A79E3471B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70960A-9E5B-1798-DB1A-86E86D10AE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FD2D3B-81C3-DD6E-A63E-5D0754C15F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6397A-CAB3-287B-82EA-D1BC348C79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7C9F3-3EBA-C966-C4F8-B0E799190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2E4E6D-9B23-8E42-90D0-7C8C0FD3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63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</p:sldLayoutIdLst>
  <p:hf sldNum="0" hdr="0" ftr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E557E0-A5BD-E606-9B72-C758D8CA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0242BA-5E41-0A45-E7CB-11E5CF6C5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C8F3D-BE2B-9B2D-0B08-2E6F8E9F4D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234DD9-4120-4340-B1A8-91DC7A4ED3F3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DBE95-234D-10E3-9872-2EE0B4AC4A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E4668-10F1-4440-E23E-6AAEAC5E3E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44B38C-D3E9-FB4C-A130-7AE3212E65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475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2E93BF-8A27-3FE4-825A-0E260AAE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38C2B-AF90-1088-E664-D7DDD94EA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0C1A7-BD9E-D1E4-EC56-2D3AAD7E4B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5575A8-A316-B44D-A3EF-35C34EF981EA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1D1A65-8F8E-7B59-0E9C-8EF31D31D5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C2011-1AF4-AE74-FA26-3E760490C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A61A3F-1A65-1546-AC7A-A95CB5EAA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06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9964" y="834157"/>
            <a:ext cx="6162193" cy="61621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135148"/>
            <a:ext cx="7415927" cy="3193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8350"/>
              </a:lnSpc>
              <a:buNone/>
            </a:pPr>
            <a:r>
              <a:rPr lang="en-US" sz="660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Data Logger using </a:t>
            </a:r>
            <a:r>
              <a:rPr lang="en-US" sz="6600" b="1" dirty="0" err="1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FreeRTOS</a:t>
            </a:r>
            <a:r>
              <a:rPr lang="en-US" sz="660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 on STM32 </a:t>
            </a:r>
            <a:endParaRPr lang="en-US"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569940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B8BF2FE9-545B-045F-5F26-41D9102AA312}"/>
              </a:ext>
            </a:extLst>
          </p:cNvPr>
          <p:cNvSpPr/>
          <p:nvPr/>
        </p:nvSpPr>
        <p:spPr>
          <a:xfrm>
            <a:off x="1016437" y="6041674"/>
            <a:ext cx="7415927" cy="3193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Viren Sharma-21UEC143</a:t>
            </a:r>
            <a:br>
              <a:rPr lang="en-US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Kartik Khandelwal-21UEC071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Faculty mentor- Dr. Deepak Nair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36F8F4-02DA-8626-F269-91C21865284B}"/>
              </a:ext>
            </a:extLst>
          </p:cNvPr>
          <p:cNvSpPr txBox="1"/>
          <p:nvPr/>
        </p:nvSpPr>
        <p:spPr>
          <a:xfrm>
            <a:off x="13580165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804A6-67A1-BB4A-BA34-826385276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BF209BB-DF6F-0C65-2173-BAA3DB4EAB8E}"/>
              </a:ext>
            </a:extLst>
          </p:cNvPr>
          <p:cNvSpPr/>
          <p:nvPr/>
        </p:nvSpPr>
        <p:spPr>
          <a:xfrm>
            <a:off x="-1515427" y="344988"/>
            <a:ext cx="5904309" cy="737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</a:t>
            </a: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BE2023EF-9BB2-0A82-72A3-89C5AFE85E9F}"/>
              </a:ext>
            </a:extLst>
          </p:cNvPr>
          <p:cNvSpPr/>
          <p:nvPr/>
        </p:nvSpPr>
        <p:spPr>
          <a:xfrm>
            <a:off x="1085493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B3BDDC10-0559-EADD-7E74-01D8F53E68C8}"/>
              </a:ext>
            </a:extLst>
          </p:cNvPr>
          <p:cNvSpPr/>
          <p:nvPr/>
        </p:nvSpPr>
        <p:spPr>
          <a:xfrm>
            <a:off x="4388882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0CE9B057-9258-826C-377A-58ED67A5B20F}"/>
              </a:ext>
            </a:extLst>
          </p:cNvPr>
          <p:cNvSpPr/>
          <p:nvPr/>
        </p:nvSpPr>
        <p:spPr>
          <a:xfrm>
            <a:off x="4388882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75DDB430-7A1F-B9EE-2987-0974E389288D}"/>
              </a:ext>
            </a:extLst>
          </p:cNvPr>
          <p:cNvSpPr/>
          <p:nvPr/>
        </p:nvSpPr>
        <p:spPr>
          <a:xfrm>
            <a:off x="7692271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FD16AA34-684D-9F6A-4968-F3A9E0EA51DF}"/>
              </a:ext>
            </a:extLst>
          </p:cNvPr>
          <p:cNvSpPr/>
          <p:nvPr/>
        </p:nvSpPr>
        <p:spPr>
          <a:xfrm>
            <a:off x="7692271" y="2642354"/>
            <a:ext cx="254936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5B52BFBF-0A4B-52CE-A4E7-B72194F54C39}"/>
              </a:ext>
            </a:extLst>
          </p:cNvPr>
          <p:cNvSpPr/>
          <p:nvPr/>
        </p:nvSpPr>
        <p:spPr>
          <a:xfrm>
            <a:off x="10995660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C47AC5BB-D50C-0194-7C86-BC5CAAA75709}"/>
              </a:ext>
            </a:extLst>
          </p:cNvPr>
          <p:cNvSpPr/>
          <p:nvPr/>
        </p:nvSpPr>
        <p:spPr>
          <a:xfrm>
            <a:off x="10995660" y="2642354"/>
            <a:ext cx="2549366" cy="1889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2699C8DF-3DF6-871E-521A-9675AC9F4FD5}"/>
              </a:ext>
            </a:extLst>
          </p:cNvPr>
          <p:cNvSpPr/>
          <p:nvPr/>
        </p:nvSpPr>
        <p:spPr>
          <a:xfrm>
            <a:off x="1085493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BECAE95D-ED32-9A44-F65A-A23FAC7659C5}"/>
              </a:ext>
            </a:extLst>
          </p:cNvPr>
          <p:cNvSpPr/>
          <p:nvPr/>
        </p:nvSpPr>
        <p:spPr>
          <a:xfrm>
            <a:off x="1085493" y="5796677"/>
            <a:ext cx="3650456" cy="1511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89F83709-F843-C3E2-BE4C-B1B5615BB2EB}"/>
              </a:ext>
            </a:extLst>
          </p:cNvPr>
          <p:cNvSpPr/>
          <p:nvPr/>
        </p:nvSpPr>
        <p:spPr>
          <a:xfrm>
            <a:off x="5489972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28D9B49A-81F5-1F56-4F7D-A9D30FF6EA1F}"/>
              </a:ext>
            </a:extLst>
          </p:cNvPr>
          <p:cNvSpPr/>
          <p:nvPr/>
        </p:nvSpPr>
        <p:spPr>
          <a:xfrm>
            <a:off x="5489972" y="5796677"/>
            <a:ext cx="365045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C5817D8E-DDB8-402B-2390-5216711978FB}"/>
              </a:ext>
            </a:extLst>
          </p:cNvPr>
          <p:cNvSpPr/>
          <p:nvPr/>
        </p:nvSpPr>
        <p:spPr>
          <a:xfrm>
            <a:off x="9894451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BD1BE56C-033A-A56E-D050-37A3E60A71A1}"/>
              </a:ext>
            </a:extLst>
          </p:cNvPr>
          <p:cNvSpPr/>
          <p:nvPr/>
        </p:nvSpPr>
        <p:spPr>
          <a:xfrm>
            <a:off x="9894451" y="5796677"/>
            <a:ext cx="365045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computer monitor with a screen&#10;&#10;Description automatically generated">
            <a:extLst>
              <a:ext uri="{FF2B5EF4-FFF2-40B4-BE49-F238E27FC236}">
                <a16:creationId xmlns:a16="http://schemas.microsoft.com/office/drawing/2014/main" id="{3DB5B114-A586-F0D7-BD68-4D55C5FB3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570" y="1299210"/>
            <a:ext cx="8940256" cy="61390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D143D1-E569-EFEA-8976-2B12067511B8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46206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D926B-5DE1-C8F7-D8DA-84CCCB71D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E692D0E-3045-2FB4-5F4F-A02320900C03}"/>
              </a:ext>
            </a:extLst>
          </p:cNvPr>
          <p:cNvSpPr/>
          <p:nvPr/>
        </p:nvSpPr>
        <p:spPr>
          <a:xfrm>
            <a:off x="-1515427" y="344988"/>
            <a:ext cx="5904309" cy="737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UART</a:t>
            </a: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A466EBA-2313-78FF-5152-6C6A64B4A96E}"/>
              </a:ext>
            </a:extLst>
          </p:cNvPr>
          <p:cNvSpPr/>
          <p:nvPr/>
        </p:nvSpPr>
        <p:spPr>
          <a:xfrm>
            <a:off x="1085493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2DD2FB9-5B28-0995-F25A-8E515EEF4F8F}"/>
              </a:ext>
            </a:extLst>
          </p:cNvPr>
          <p:cNvSpPr/>
          <p:nvPr/>
        </p:nvSpPr>
        <p:spPr>
          <a:xfrm>
            <a:off x="4388882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E67CCBDE-6D8D-78AA-4E37-090DC54844FA}"/>
              </a:ext>
            </a:extLst>
          </p:cNvPr>
          <p:cNvSpPr/>
          <p:nvPr/>
        </p:nvSpPr>
        <p:spPr>
          <a:xfrm>
            <a:off x="4388882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3F7D9307-C9F5-ED7B-4331-D70E5FAAAA25}"/>
              </a:ext>
            </a:extLst>
          </p:cNvPr>
          <p:cNvSpPr/>
          <p:nvPr/>
        </p:nvSpPr>
        <p:spPr>
          <a:xfrm>
            <a:off x="7692271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A2DA76BB-D297-F820-F8EB-A39A3878633E}"/>
              </a:ext>
            </a:extLst>
          </p:cNvPr>
          <p:cNvSpPr/>
          <p:nvPr/>
        </p:nvSpPr>
        <p:spPr>
          <a:xfrm>
            <a:off x="7692271" y="2642354"/>
            <a:ext cx="254936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C861E00D-AB83-8AAD-9620-9BE2A6B54934}"/>
              </a:ext>
            </a:extLst>
          </p:cNvPr>
          <p:cNvSpPr/>
          <p:nvPr/>
        </p:nvSpPr>
        <p:spPr>
          <a:xfrm>
            <a:off x="10995660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87DC9140-0F8B-9B1A-8F64-047B23894524}"/>
              </a:ext>
            </a:extLst>
          </p:cNvPr>
          <p:cNvSpPr/>
          <p:nvPr/>
        </p:nvSpPr>
        <p:spPr>
          <a:xfrm>
            <a:off x="10995660" y="2642354"/>
            <a:ext cx="2549366" cy="1889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45A6D446-CA06-8D5C-6233-F8DF5B61749D}"/>
              </a:ext>
            </a:extLst>
          </p:cNvPr>
          <p:cNvSpPr/>
          <p:nvPr/>
        </p:nvSpPr>
        <p:spPr>
          <a:xfrm>
            <a:off x="1085493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EEF87801-C3E0-1C56-8719-910C4EE9B2D3}"/>
              </a:ext>
            </a:extLst>
          </p:cNvPr>
          <p:cNvSpPr/>
          <p:nvPr/>
        </p:nvSpPr>
        <p:spPr>
          <a:xfrm>
            <a:off x="1085493" y="5796677"/>
            <a:ext cx="3650456" cy="1511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0A319B52-A5D0-D1EC-49FA-09B3600E128E}"/>
              </a:ext>
            </a:extLst>
          </p:cNvPr>
          <p:cNvSpPr/>
          <p:nvPr/>
        </p:nvSpPr>
        <p:spPr>
          <a:xfrm>
            <a:off x="5489972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798076FE-B675-E036-32A6-306EB0A74193}"/>
              </a:ext>
            </a:extLst>
          </p:cNvPr>
          <p:cNvSpPr/>
          <p:nvPr/>
        </p:nvSpPr>
        <p:spPr>
          <a:xfrm>
            <a:off x="5489972" y="5796677"/>
            <a:ext cx="365045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524173DE-C9AF-5873-814C-568C65036DF0}"/>
              </a:ext>
            </a:extLst>
          </p:cNvPr>
          <p:cNvSpPr/>
          <p:nvPr/>
        </p:nvSpPr>
        <p:spPr>
          <a:xfrm>
            <a:off x="9894451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4FD6B92C-5A9B-AEAB-0C8D-A5EEFD186007}"/>
              </a:ext>
            </a:extLst>
          </p:cNvPr>
          <p:cNvSpPr/>
          <p:nvPr/>
        </p:nvSpPr>
        <p:spPr>
          <a:xfrm>
            <a:off x="9894451" y="5796677"/>
            <a:ext cx="365045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computer monitor with a screen&#10;&#10;Description automatically generated">
            <a:extLst>
              <a:ext uri="{FF2B5EF4-FFF2-40B4-BE49-F238E27FC236}">
                <a16:creationId xmlns:a16="http://schemas.microsoft.com/office/drawing/2014/main" id="{51CAE040-F208-DB15-A7F4-98C264046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6293" y="1299210"/>
            <a:ext cx="8985738" cy="62072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D01F86-31AE-3F8D-043A-D6608E4783A3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708330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30F34-B643-748E-40F2-97E4DD1BF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15F8E22-B3C9-4260-9C5F-B226C260E755}"/>
              </a:ext>
            </a:extLst>
          </p:cNvPr>
          <p:cNvSpPr/>
          <p:nvPr/>
        </p:nvSpPr>
        <p:spPr>
          <a:xfrm>
            <a:off x="-1168360" y="416659"/>
            <a:ext cx="5904309" cy="737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Segger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42933BB6-A810-2A66-0E0E-E953C051EE82}"/>
              </a:ext>
            </a:extLst>
          </p:cNvPr>
          <p:cNvSpPr/>
          <p:nvPr/>
        </p:nvSpPr>
        <p:spPr>
          <a:xfrm>
            <a:off x="1085493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FDE9386E-1548-719B-B836-18FC94CBFDA6}"/>
              </a:ext>
            </a:extLst>
          </p:cNvPr>
          <p:cNvSpPr/>
          <p:nvPr/>
        </p:nvSpPr>
        <p:spPr>
          <a:xfrm>
            <a:off x="4388882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39E7A00D-BA54-1981-9BCC-0A172C7BCE62}"/>
              </a:ext>
            </a:extLst>
          </p:cNvPr>
          <p:cNvSpPr/>
          <p:nvPr/>
        </p:nvSpPr>
        <p:spPr>
          <a:xfrm>
            <a:off x="4388882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BBC351CF-2801-1D8A-3C3E-2CA3E1E45B27}"/>
              </a:ext>
            </a:extLst>
          </p:cNvPr>
          <p:cNvSpPr/>
          <p:nvPr/>
        </p:nvSpPr>
        <p:spPr>
          <a:xfrm>
            <a:off x="7692271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1AB01E20-549A-8A65-B229-5C8EDE91433E}"/>
              </a:ext>
            </a:extLst>
          </p:cNvPr>
          <p:cNvSpPr/>
          <p:nvPr/>
        </p:nvSpPr>
        <p:spPr>
          <a:xfrm>
            <a:off x="7692271" y="2642354"/>
            <a:ext cx="254936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676C125C-C1D9-5F51-9879-B022D8CFC9B9}"/>
              </a:ext>
            </a:extLst>
          </p:cNvPr>
          <p:cNvSpPr/>
          <p:nvPr/>
        </p:nvSpPr>
        <p:spPr>
          <a:xfrm>
            <a:off x="10995660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B546A181-AB13-224C-3CA4-B616A88EF9B4}"/>
              </a:ext>
            </a:extLst>
          </p:cNvPr>
          <p:cNvSpPr/>
          <p:nvPr/>
        </p:nvSpPr>
        <p:spPr>
          <a:xfrm>
            <a:off x="10995660" y="2642354"/>
            <a:ext cx="2549366" cy="1889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D4DA1E2E-6234-D0A6-034E-6DC977285209}"/>
              </a:ext>
            </a:extLst>
          </p:cNvPr>
          <p:cNvSpPr/>
          <p:nvPr/>
        </p:nvSpPr>
        <p:spPr>
          <a:xfrm>
            <a:off x="1085493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1BA02E75-1ED6-4A89-4738-58528B4F51D5}"/>
              </a:ext>
            </a:extLst>
          </p:cNvPr>
          <p:cNvSpPr/>
          <p:nvPr/>
        </p:nvSpPr>
        <p:spPr>
          <a:xfrm>
            <a:off x="1085493" y="5796677"/>
            <a:ext cx="3650456" cy="1511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814900DE-FA66-EA5C-16E9-88BE87624299}"/>
              </a:ext>
            </a:extLst>
          </p:cNvPr>
          <p:cNvSpPr/>
          <p:nvPr/>
        </p:nvSpPr>
        <p:spPr>
          <a:xfrm>
            <a:off x="5489972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75A7E3E7-C9C4-990E-B9D5-28FE007D9ED6}"/>
              </a:ext>
            </a:extLst>
          </p:cNvPr>
          <p:cNvSpPr/>
          <p:nvPr/>
        </p:nvSpPr>
        <p:spPr>
          <a:xfrm>
            <a:off x="5489972" y="5796677"/>
            <a:ext cx="365045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9044D439-8E51-453B-115E-16D0B01DDE3A}"/>
              </a:ext>
            </a:extLst>
          </p:cNvPr>
          <p:cNvSpPr/>
          <p:nvPr/>
        </p:nvSpPr>
        <p:spPr>
          <a:xfrm>
            <a:off x="9894451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47E2EFD5-B759-327A-BFE1-EBEB6A3B6B3D}"/>
              </a:ext>
            </a:extLst>
          </p:cNvPr>
          <p:cNvSpPr/>
          <p:nvPr/>
        </p:nvSpPr>
        <p:spPr>
          <a:xfrm>
            <a:off x="9894451" y="5796677"/>
            <a:ext cx="365045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3212CB1-6CF7-A373-6268-2FB6F37B7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8748" y="1426366"/>
            <a:ext cx="11082902" cy="60983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23A9AE-4EAD-9DCF-75CF-4C492CF46561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272628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4D2DE1-5ED4-0AFA-42AD-C4094294D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D723350-542E-3D50-86F0-CBC42D786142}"/>
              </a:ext>
            </a:extLst>
          </p:cNvPr>
          <p:cNvSpPr/>
          <p:nvPr/>
        </p:nvSpPr>
        <p:spPr>
          <a:xfrm>
            <a:off x="-877074" y="552330"/>
            <a:ext cx="5904309" cy="737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40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Working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5E98147C-0A00-83AD-B19D-7F364B89AFAC}"/>
              </a:ext>
            </a:extLst>
          </p:cNvPr>
          <p:cNvSpPr/>
          <p:nvPr/>
        </p:nvSpPr>
        <p:spPr>
          <a:xfrm>
            <a:off x="1085493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DADA91A5-EA1A-DAD2-D810-C2F51DA520CA}"/>
              </a:ext>
            </a:extLst>
          </p:cNvPr>
          <p:cNvSpPr/>
          <p:nvPr/>
        </p:nvSpPr>
        <p:spPr>
          <a:xfrm>
            <a:off x="4388882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A7DAA15B-BD5E-15B0-6574-76D9B949218C}"/>
              </a:ext>
            </a:extLst>
          </p:cNvPr>
          <p:cNvSpPr/>
          <p:nvPr/>
        </p:nvSpPr>
        <p:spPr>
          <a:xfrm>
            <a:off x="4388882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62C54537-5CD7-21C3-DD47-99B8409F6B5E}"/>
              </a:ext>
            </a:extLst>
          </p:cNvPr>
          <p:cNvSpPr/>
          <p:nvPr/>
        </p:nvSpPr>
        <p:spPr>
          <a:xfrm>
            <a:off x="7692271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255FC113-CF0A-7992-9621-C39E82961B7A}"/>
              </a:ext>
            </a:extLst>
          </p:cNvPr>
          <p:cNvSpPr/>
          <p:nvPr/>
        </p:nvSpPr>
        <p:spPr>
          <a:xfrm>
            <a:off x="7692271" y="2642354"/>
            <a:ext cx="254936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7BBDB5BA-19B5-31C4-FA98-ECEFDE83E333}"/>
              </a:ext>
            </a:extLst>
          </p:cNvPr>
          <p:cNvSpPr/>
          <p:nvPr/>
        </p:nvSpPr>
        <p:spPr>
          <a:xfrm>
            <a:off x="10995660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B649126B-B298-273F-1625-208F0243625A}"/>
              </a:ext>
            </a:extLst>
          </p:cNvPr>
          <p:cNvSpPr/>
          <p:nvPr/>
        </p:nvSpPr>
        <p:spPr>
          <a:xfrm>
            <a:off x="10995660" y="2642354"/>
            <a:ext cx="2549366" cy="1889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4569A323-D741-C762-7A54-918DE05AB197}"/>
              </a:ext>
            </a:extLst>
          </p:cNvPr>
          <p:cNvSpPr/>
          <p:nvPr/>
        </p:nvSpPr>
        <p:spPr>
          <a:xfrm>
            <a:off x="1085493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145F590A-EF2A-CEE1-ADF7-DDE30FD11852}"/>
              </a:ext>
            </a:extLst>
          </p:cNvPr>
          <p:cNvSpPr/>
          <p:nvPr/>
        </p:nvSpPr>
        <p:spPr>
          <a:xfrm>
            <a:off x="1085493" y="5796677"/>
            <a:ext cx="3650456" cy="1511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0E144AA8-2FEC-2C66-7090-35E08A201D60}"/>
              </a:ext>
            </a:extLst>
          </p:cNvPr>
          <p:cNvSpPr/>
          <p:nvPr/>
        </p:nvSpPr>
        <p:spPr>
          <a:xfrm>
            <a:off x="5489972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152A5DE9-224B-93BD-B37B-CCB99E08BB09}"/>
              </a:ext>
            </a:extLst>
          </p:cNvPr>
          <p:cNvSpPr/>
          <p:nvPr/>
        </p:nvSpPr>
        <p:spPr>
          <a:xfrm>
            <a:off x="5489972" y="5796677"/>
            <a:ext cx="365045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F2CCD77B-F4BA-7121-74B8-064FCB099873}"/>
              </a:ext>
            </a:extLst>
          </p:cNvPr>
          <p:cNvSpPr/>
          <p:nvPr/>
        </p:nvSpPr>
        <p:spPr>
          <a:xfrm>
            <a:off x="9894451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0B307374-76D7-D9D7-E299-707E855560CD}"/>
              </a:ext>
            </a:extLst>
          </p:cNvPr>
          <p:cNvSpPr/>
          <p:nvPr/>
        </p:nvSpPr>
        <p:spPr>
          <a:xfrm>
            <a:off x="9894451" y="5796677"/>
            <a:ext cx="365045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pic>
        <p:nvPicPr>
          <p:cNvPr id="3" name="gif.mp4">
            <a:hlinkClick r:id="" action="ppaction://media"/>
            <a:extLst>
              <a:ext uri="{FF2B5EF4-FFF2-40B4-BE49-F238E27FC236}">
                <a16:creationId xmlns:a16="http://schemas.microsoft.com/office/drawing/2014/main" id="{FABCB282-F28F-BFB3-9DA1-D57B2AD762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34481" y="1518196"/>
            <a:ext cx="6884168" cy="60273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3CE7DA3-0083-6614-BFE2-1FAE36301BD2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81837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D3659-8B04-23A9-47BF-5DEBCE207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2F7D8D5-B68C-9E12-8C77-286A8AC93F8F}"/>
              </a:ext>
            </a:extLst>
          </p:cNvPr>
          <p:cNvSpPr/>
          <p:nvPr/>
        </p:nvSpPr>
        <p:spPr>
          <a:xfrm>
            <a:off x="-60841" y="449759"/>
            <a:ext cx="5904309" cy="737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 Card Data</a:t>
            </a: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677F9A61-7DEA-987E-86AD-C1198FB7D208}"/>
              </a:ext>
            </a:extLst>
          </p:cNvPr>
          <p:cNvSpPr/>
          <p:nvPr/>
        </p:nvSpPr>
        <p:spPr>
          <a:xfrm>
            <a:off x="1085493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23DB7D06-D692-94B5-6FEB-B5C04FC77A91}"/>
              </a:ext>
            </a:extLst>
          </p:cNvPr>
          <p:cNvSpPr/>
          <p:nvPr/>
        </p:nvSpPr>
        <p:spPr>
          <a:xfrm>
            <a:off x="4388882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CBF23D63-D1B6-8583-5002-0F0537B0E95C}"/>
              </a:ext>
            </a:extLst>
          </p:cNvPr>
          <p:cNvSpPr/>
          <p:nvPr/>
        </p:nvSpPr>
        <p:spPr>
          <a:xfrm>
            <a:off x="4388882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8187B247-8A08-E81C-5582-96FE89F0A9B7}"/>
              </a:ext>
            </a:extLst>
          </p:cNvPr>
          <p:cNvSpPr/>
          <p:nvPr/>
        </p:nvSpPr>
        <p:spPr>
          <a:xfrm>
            <a:off x="7692271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E3DDAB49-9E0C-B99D-E8E1-BC22CABF82FC}"/>
              </a:ext>
            </a:extLst>
          </p:cNvPr>
          <p:cNvSpPr/>
          <p:nvPr/>
        </p:nvSpPr>
        <p:spPr>
          <a:xfrm>
            <a:off x="7692271" y="2642354"/>
            <a:ext cx="254936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A06CE8F6-488E-C5D7-5229-AAE5DCE26150}"/>
              </a:ext>
            </a:extLst>
          </p:cNvPr>
          <p:cNvSpPr/>
          <p:nvPr/>
        </p:nvSpPr>
        <p:spPr>
          <a:xfrm>
            <a:off x="10995660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3F28CA99-E0A4-F762-283E-E5A771C60BAB}"/>
              </a:ext>
            </a:extLst>
          </p:cNvPr>
          <p:cNvSpPr/>
          <p:nvPr/>
        </p:nvSpPr>
        <p:spPr>
          <a:xfrm>
            <a:off x="10995660" y="2642354"/>
            <a:ext cx="2549366" cy="1889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FC0F355F-3906-FDC3-A8B5-1494B3440F3C}"/>
              </a:ext>
            </a:extLst>
          </p:cNvPr>
          <p:cNvSpPr/>
          <p:nvPr/>
        </p:nvSpPr>
        <p:spPr>
          <a:xfrm>
            <a:off x="1085493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0A94FA58-0F45-05B1-259B-DB59F8BFC50C}"/>
              </a:ext>
            </a:extLst>
          </p:cNvPr>
          <p:cNvSpPr/>
          <p:nvPr/>
        </p:nvSpPr>
        <p:spPr>
          <a:xfrm>
            <a:off x="1085493" y="5796677"/>
            <a:ext cx="3650456" cy="1511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70BBE78E-91F4-CD27-BB81-C200CFEEC840}"/>
              </a:ext>
            </a:extLst>
          </p:cNvPr>
          <p:cNvSpPr/>
          <p:nvPr/>
        </p:nvSpPr>
        <p:spPr>
          <a:xfrm>
            <a:off x="5489972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C0C70C60-CA2E-7356-D77D-9D48747E07DD}"/>
              </a:ext>
            </a:extLst>
          </p:cNvPr>
          <p:cNvSpPr/>
          <p:nvPr/>
        </p:nvSpPr>
        <p:spPr>
          <a:xfrm>
            <a:off x="5489972" y="5796677"/>
            <a:ext cx="365045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3BD563AB-32FF-77F3-47C9-221B2994A16B}"/>
              </a:ext>
            </a:extLst>
          </p:cNvPr>
          <p:cNvSpPr/>
          <p:nvPr/>
        </p:nvSpPr>
        <p:spPr>
          <a:xfrm>
            <a:off x="9894451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B0AC2F3E-5989-F7AA-D131-7CE00261CCC4}"/>
              </a:ext>
            </a:extLst>
          </p:cNvPr>
          <p:cNvSpPr/>
          <p:nvPr/>
        </p:nvSpPr>
        <p:spPr>
          <a:xfrm>
            <a:off x="9894451" y="5796677"/>
            <a:ext cx="365045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pic>
        <p:nvPicPr>
          <p:cNvPr id="4" name="Picture 3" descr="A computer screen with text on it&#10;&#10;Description automatically generated">
            <a:extLst>
              <a:ext uri="{FF2B5EF4-FFF2-40B4-BE49-F238E27FC236}">
                <a16:creationId xmlns:a16="http://schemas.microsoft.com/office/drawing/2014/main" id="{B6D893C0-F5BB-8F89-DD8C-FA5CD861A36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234" t="4794" b="6944"/>
          <a:stretch/>
        </p:blipFill>
        <p:spPr>
          <a:xfrm>
            <a:off x="4388882" y="1572687"/>
            <a:ext cx="5605701" cy="62051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472C33-DD1F-3A51-CE3E-7640A976DA88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661011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9B01F0C-7A14-35C9-5866-5E9752394AD7}"/>
              </a:ext>
            </a:extLst>
          </p:cNvPr>
          <p:cNvCxnSpPr/>
          <p:nvPr/>
        </p:nvCxnSpPr>
        <p:spPr>
          <a:xfrm>
            <a:off x="6583783" y="4570077"/>
            <a:ext cx="225287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4A3043-295E-4DD0-FD75-A07DAA5A4953}"/>
              </a:ext>
            </a:extLst>
          </p:cNvPr>
          <p:cNvCxnSpPr/>
          <p:nvPr/>
        </p:nvCxnSpPr>
        <p:spPr>
          <a:xfrm>
            <a:off x="8821710" y="4570077"/>
            <a:ext cx="225287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0DD5D3A-2BB1-D950-60D0-09EC3C6395BA}"/>
              </a:ext>
            </a:extLst>
          </p:cNvPr>
          <p:cNvCxnSpPr>
            <a:cxnSpLocks/>
          </p:cNvCxnSpPr>
          <p:nvPr/>
        </p:nvCxnSpPr>
        <p:spPr>
          <a:xfrm>
            <a:off x="11074580" y="4570077"/>
            <a:ext cx="2745505" cy="15622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F192C1A-3700-24BE-9416-7C7F1A2CA820}"/>
              </a:ext>
            </a:extLst>
          </p:cNvPr>
          <p:cNvCxnSpPr/>
          <p:nvPr/>
        </p:nvCxnSpPr>
        <p:spPr>
          <a:xfrm>
            <a:off x="4320034" y="4570077"/>
            <a:ext cx="225287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6D0D00-5621-3D92-D2B6-9AF2FCB0F6DB}"/>
              </a:ext>
            </a:extLst>
          </p:cNvPr>
          <p:cNvCxnSpPr/>
          <p:nvPr/>
        </p:nvCxnSpPr>
        <p:spPr>
          <a:xfrm>
            <a:off x="2066601" y="4570077"/>
            <a:ext cx="2252870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Arc 7">
            <a:extLst>
              <a:ext uri="{FF2B5EF4-FFF2-40B4-BE49-F238E27FC236}">
                <a16:creationId xmlns:a16="http://schemas.microsoft.com/office/drawing/2014/main" id="{825C4BAF-1B0E-13E6-CCED-0FE7F0C91542}"/>
              </a:ext>
            </a:extLst>
          </p:cNvPr>
          <p:cNvSpPr/>
          <p:nvPr/>
        </p:nvSpPr>
        <p:spPr>
          <a:xfrm>
            <a:off x="1559292" y="4110496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DC9775-5725-F425-8137-70071A8B09E4}"/>
              </a:ext>
            </a:extLst>
          </p:cNvPr>
          <p:cNvCxnSpPr>
            <a:cxnSpLocks/>
          </p:cNvCxnSpPr>
          <p:nvPr/>
        </p:nvCxnSpPr>
        <p:spPr>
          <a:xfrm>
            <a:off x="408695" y="4570077"/>
            <a:ext cx="153851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466FE7DE-B129-BD30-CBF3-8579641680C9}"/>
              </a:ext>
            </a:extLst>
          </p:cNvPr>
          <p:cNvSpPr/>
          <p:nvPr/>
        </p:nvSpPr>
        <p:spPr>
          <a:xfrm>
            <a:off x="1923623" y="4474827"/>
            <a:ext cx="190500" cy="190500"/>
          </a:xfrm>
          <a:prstGeom prst="ellipse">
            <a:avLst/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B4E220F5-9656-3E71-B361-0A00688B7BAF}"/>
              </a:ext>
            </a:extLst>
          </p:cNvPr>
          <p:cNvGrpSpPr/>
          <p:nvPr/>
        </p:nvGrpSpPr>
        <p:grpSpPr>
          <a:xfrm>
            <a:off x="1671688" y="4222892"/>
            <a:ext cx="694370" cy="694370"/>
            <a:chOff x="2228908" y="4222892"/>
            <a:chExt cx="694370" cy="694370"/>
          </a:xfrm>
        </p:grpSpPr>
        <p:sp>
          <p:nvSpPr>
            <p:cNvPr id="11" name="Circle: Hollow 8">
              <a:extLst>
                <a:ext uri="{FF2B5EF4-FFF2-40B4-BE49-F238E27FC236}">
                  <a16:creationId xmlns:a16="http://schemas.microsoft.com/office/drawing/2014/main" id="{47A5FAE3-D34A-A7A2-0F48-85B76E920DA8}"/>
                </a:ext>
              </a:extLst>
            </p:cNvPr>
            <p:cNvSpPr/>
            <p:nvPr/>
          </p:nvSpPr>
          <p:spPr>
            <a:xfrm>
              <a:off x="2361780" y="4355764"/>
              <a:ext cx="428626" cy="428626"/>
            </a:xfrm>
            <a:prstGeom prst="donut">
              <a:avLst>
                <a:gd name="adj" fmla="val 5281"/>
              </a:avLst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Circle: Hollow 9">
              <a:extLst>
                <a:ext uri="{FF2B5EF4-FFF2-40B4-BE49-F238E27FC236}">
                  <a16:creationId xmlns:a16="http://schemas.microsoft.com/office/drawing/2014/main" id="{4F76D0EF-6772-C520-C10D-613DB14183B0}"/>
                </a:ext>
              </a:extLst>
            </p:cNvPr>
            <p:cNvSpPr/>
            <p:nvPr/>
          </p:nvSpPr>
          <p:spPr>
            <a:xfrm>
              <a:off x="2228908" y="4222892"/>
              <a:ext cx="694370" cy="694370"/>
            </a:xfrm>
            <a:prstGeom prst="donut">
              <a:avLst>
                <a:gd name="adj" fmla="val 2879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3CF6E92-79EF-1EF3-475E-31B712CA6D8B}"/>
              </a:ext>
            </a:extLst>
          </p:cNvPr>
          <p:cNvCxnSpPr>
            <a:cxnSpLocks/>
          </p:cNvCxnSpPr>
          <p:nvPr/>
        </p:nvCxnSpPr>
        <p:spPr>
          <a:xfrm flipV="1">
            <a:off x="2018874" y="4917263"/>
            <a:ext cx="0" cy="1033387"/>
          </a:xfrm>
          <a:prstGeom prst="line">
            <a:avLst/>
          </a:prstGeom>
          <a:ln w="19050">
            <a:solidFill>
              <a:srgbClr val="03A1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0E3FF042-85E5-0B25-8059-9F2E89F05047}"/>
              </a:ext>
            </a:extLst>
          </p:cNvPr>
          <p:cNvSpPr/>
          <p:nvPr/>
        </p:nvSpPr>
        <p:spPr>
          <a:xfrm>
            <a:off x="1956753" y="5925517"/>
            <a:ext cx="124240" cy="124240"/>
          </a:xfrm>
          <a:prstGeom prst="ellipse">
            <a:avLst/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1335C8-7D63-9675-C8BA-CC4416D746D6}"/>
              </a:ext>
            </a:extLst>
          </p:cNvPr>
          <p:cNvSpPr txBox="1"/>
          <p:nvPr/>
        </p:nvSpPr>
        <p:spPr>
          <a:xfrm>
            <a:off x="1002247" y="3654547"/>
            <a:ext cx="1925417" cy="3385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1-15 September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74EE3F-1693-7316-104D-562151E45CF7}"/>
              </a:ext>
            </a:extLst>
          </p:cNvPr>
          <p:cNvSpPr txBox="1"/>
          <p:nvPr/>
        </p:nvSpPr>
        <p:spPr>
          <a:xfrm>
            <a:off x="540970" y="6177743"/>
            <a:ext cx="3201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Code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7E875691-5A8B-C982-A454-F0BF5BBA41D5}"/>
              </a:ext>
            </a:extLst>
          </p:cNvPr>
          <p:cNvSpPr/>
          <p:nvPr/>
        </p:nvSpPr>
        <p:spPr>
          <a:xfrm rot="5400000">
            <a:off x="3797770" y="4110496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9AC8FFE-E713-7F03-0ACD-EE4E072A5E9F}"/>
              </a:ext>
            </a:extLst>
          </p:cNvPr>
          <p:cNvSpPr/>
          <p:nvPr/>
        </p:nvSpPr>
        <p:spPr>
          <a:xfrm>
            <a:off x="4162101" y="4474827"/>
            <a:ext cx="190500" cy="190500"/>
          </a:xfrm>
          <a:prstGeom prst="ellipse">
            <a:avLst/>
          </a:prstGeom>
          <a:solidFill>
            <a:srgbClr val="EE9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Circle: Hollow 20">
            <a:extLst>
              <a:ext uri="{FF2B5EF4-FFF2-40B4-BE49-F238E27FC236}">
                <a16:creationId xmlns:a16="http://schemas.microsoft.com/office/drawing/2014/main" id="{CCC8493E-768E-6C3C-DE98-C148EE8D11B5}"/>
              </a:ext>
            </a:extLst>
          </p:cNvPr>
          <p:cNvSpPr/>
          <p:nvPr/>
        </p:nvSpPr>
        <p:spPr>
          <a:xfrm>
            <a:off x="4043038" y="4355764"/>
            <a:ext cx="428626" cy="428626"/>
          </a:xfrm>
          <a:prstGeom prst="donut">
            <a:avLst>
              <a:gd name="adj" fmla="val 5281"/>
            </a:avLst>
          </a:prstGeom>
          <a:solidFill>
            <a:srgbClr val="EE9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Circle: Hollow 21">
            <a:extLst>
              <a:ext uri="{FF2B5EF4-FFF2-40B4-BE49-F238E27FC236}">
                <a16:creationId xmlns:a16="http://schemas.microsoft.com/office/drawing/2014/main" id="{026E06BC-9EED-25FE-D7C3-6C7DBBE40A8E}"/>
              </a:ext>
            </a:extLst>
          </p:cNvPr>
          <p:cNvSpPr/>
          <p:nvPr/>
        </p:nvSpPr>
        <p:spPr>
          <a:xfrm>
            <a:off x="3910166" y="4222892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CF08016-1407-A3D7-B5F5-4D1F7C0577A1}"/>
              </a:ext>
            </a:extLst>
          </p:cNvPr>
          <p:cNvCxnSpPr>
            <a:cxnSpLocks/>
          </p:cNvCxnSpPr>
          <p:nvPr/>
        </p:nvCxnSpPr>
        <p:spPr>
          <a:xfrm flipV="1">
            <a:off x="4257352" y="3189505"/>
            <a:ext cx="0" cy="1033387"/>
          </a:xfrm>
          <a:prstGeom prst="line">
            <a:avLst/>
          </a:prstGeom>
          <a:ln w="19050">
            <a:solidFill>
              <a:srgbClr val="EE95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AC775BF-074D-6078-BC3C-AFF15F86ED3D}"/>
              </a:ext>
            </a:extLst>
          </p:cNvPr>
          <p:cNvSpPr/>
          <p:nvPr/>
        </p:nvSpPr>
        <p:spPr>
          <a:xfrm>
            <a:off x="4195231" y="3143149"/>
            <a:ext cx="124240" cy="124240"/>
          </a:xfrm>
          <a:prstGeom prst="ellipse">
            <a:avLst/>
          </a:prstGeom>
          <a:solidFill>
            <a:srgbClr val="EE95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A22077-D211-64F8-4971-DC1C08164569}"/>
              </a:ext>
            </a:extLst>
          </p:cNvPr>
          <p:cNvSpPr txBox="1"/>
          <p:nvPr/>
        </p:nvSpPr>
        <p:spPr>
          <a:xfrm>
            <a:off x="3425908" y="4972059"/>
            <a:ext cx="1730197" cy="3385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16-30 September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1D95F8-153B-88CB-D3D8-2AA531893548}"/>
              </a:ext>
            </a:extLst>
          </p:cNvPr>
          <p:cNvSpPr txBox="1"/>
          <p:nvPr/>
        </p:nvSpPr>
        <p:spPr>
          <a:xfrm>
            <a:off x="2902782" y="2500866"/>
            <a:ext cx="3201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Code and Testing</a:t>
            </a:r>
          </a:p>
        </p:txBody>
      </p:sp>
      <p:sp>
        <p:nvSpPr>
          <p:cNvPr id="25" name="Arc 24">
            <a:extLst>
              <a:ext uri="{FF2B5EF4-FFF2-40B4-BE49-F238E27FC236}">
                <a16:creationId xmlns:a16="http://schemas.microsoft.com/office/drawing/2014/main" id="{E3D7E749-781D-7243-EC88-912EF3279A8B}"/>
              </a:ext>
            </a:extLst>
          </p:cNvPr>
          <p:cNvSpPr/>
          <p:nvPr/>
        </p:nvSpPr>
        <p:spPr>
          <a:xfrm>
            <a:off x="6051203" y="4110496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AB9617D-8A4C-07DE-38F8-267CD93681C6}"/>
              </a:ext>
            </a:extLst>
          </p:cNvPr>
          <p:cNvSpPr/>
          <p:nvPr/>
        </p:nvSpPr>
        <p:spPr>
          <a:xfrm>
            <a:off x="6415534" y="4474827"/>
            <a:ext cx="190500" cy="190500"/>
          </a:xfrm>
          <a:prstGeom prst="ellipse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Circle: Hollow 29">
            <a:extLst>
              <a:ext uri="{FF2B5EF4-FFF2-40B4-BE49-F238E27FC236}">
                <a16:creationId xmlns:a16="http://schemas.microsoft.com/office/drawing/2014/main" id="{EFAF8277-954C-6809-8B02-49F28F14F560}"/>
              </a:ext>
            </a:extLst>
          </p:cNvPr>
          <p:cNvSpPr/>
          <p:nvPr/>
        </p:nvSpPr>
        <p:spPr>
          <a:xfrm>
            <a:off x="6296471" y="4355764"/>
            <a:ext cx="428626" cy="428626"/>
          </a:xfrm>
          <a:prstGeom prst="donut">
            <a:avLst>
              <a:gd name="adj" fmla="val 5281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Circle: Hollow 30">
            <a:extLst>
              <a:ext uri="{FF2B5EF4-FFF2-40B4-BE49-F238E27FC236}">
                <a16:creationId xmlns:a16="http://schemas.microsoft.com/office/drawing/2014/main" id="{FC42C809-0D4D-4732-C52D-8353A80851E8}"/>
              </a:ext>
            </a:extLst>
          </p:cNvPr>
          <p:cNvSpPr/>
          <p:nvPr/>
        </p:nvSpPr>
        <p:spPr>
          <a:xfrm>
            <a:off x="6163599" y="4222892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D37E94F-5D4E-553A-96F3-8D1546FFC4D9}"/>
              </a:ext>
            </a:extLst>
          </p:cNvPr>
          <p:cNvCxnSpPr>
            <a:cxnSpLocks/>
          </p:cNvCxnSpPr>
          <p:nvPr/>
        </p:nvCxnSpPr>
        <p:spPr>
          <a:xfrm flipV="1">
            <a:off x="6510785" y="4917263"/>
            <a:ext cx="0" cy="1033387"/>
          </a:xfrm>
          <a:prstGeom prst="line">
            <a:avLst/>
          </a:prstGeom>
          <a:ln w="19050">
            <a:solidFill>
              <a:srgbClr val="EF30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2656BC8-2D2B-F181-2F36-CDD93573FCCB}"/>
              </a:ext>
            </a:extLst>
          </p:cNvPr>
          <p:cNvSpPr/>
          <p:nvPr/>
        </p:nvSpPr>
        <p:spPr>
          <a:xfrm>
            <a:off x="6448664" y="5925517"/>
            <a:ext cx="124240" cy="124240"/>
          </a:xfrm>
          <a:prstGeom prst="ellipse">
            <a:avLst/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399D4AC-2B28-6FD6-5C62-FBFB1F4DEF5B}"/>
              </a:ext>
            </a:extLst>
          </p:cNvPr>
          <p:cNvSpPr txBox="1"/>
          <p:nvPr/>
        </p:nvSpPr>
        <p:spPr>
          <a:xfrm>
            <a:off x="5539271" y="3685073"/>
            <a:ext cx="1957281" cy="3385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1-15 October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D1BC063-C90F-C14E-1361-9CB704C82678}"/>
              </a:ext>
            </a:extLst>
          </p:cNvPr>
          <p:cNvSpPr txBox="1"/>
          <p:nvPr/>
        </p:nvSpPr>
        <p:spPr>
          <a:xfrm>
            <a:off x="4755730" y="6173532"/>
            <a:ext cx="36561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Code, Testing and Debugging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720D6AB7-3CEA-9D65-3836-265EDA76DFD2}"/>
              </a:ext>
            </a:extLst>
          </p:cNvPr>
          <p:cNvSpPr/>
          <p:nvPr/>
        </p:nvSpPr>
        <p:spPr>
          <a:xfrm rot="5400000">
            <a:off x="8314952" y="4110496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C76FD97-0583-EF87-C3AD-00EE5995AAC8}"/>
              </a:ext>
            </a:extLst>
          </p:cNvPr>
          <p:cNvSpPr/>
          <p:nvPr/>
        </p:nvSpPr>
        <p:spPr>
          <a:xfrm>
            <a:off x="8679283" y="4474827"/>
            <a:ext cx="190500" cy="190500"/>
          </a:xfrm>
          <a:prstGeom prst="ellipse">
            <a:avLst/>
          </a:prstGeom>
          <a:solidFill>
            <a:srgbClr val="1C7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Circle: Hollow 46">
            <a:extLst>
              <a:ext uri="{FF2B5EF4-FFF2-40B4-BE49-F238E27FC236}">
                <a16:creationId xmlns:a16="http://schemas.microsoft.com/office/drawing/2014/main" id="{FBBD76D9-93BD-F566-9C51-4E573C21E933}"/>
              </a:ext>
            </a:extLst>
          </p:cNvPr>
          <p:cNvSpPr/>
          <p:nvPr/>
        </p:nvSpPr>
        <p:spPr>
          <a:xfrm>
            <a:off x="8560220" y="4355764"/>
            <a:ext cx="428626" cy="428626"/>
          </a:xfrm>
          <a:prstGeom prst="donut">
            <a:avLst>
              <a:gd name="adj" fmla="val 5281"/>
            </a:avLst>
          </a:prstGeom>
          <a:solidFill>
            <a:srgbClr val="1C7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Circle: Hollow 47">
            <a:extLst>
              <a:ext uri="{FF2B5EF4-FFF2-40B4-BE49-F238E27FC236}">
                <a16:creationId xmlns:a16="http://schemas.microsoft.com/office/drawing/2014/main" id="{04B0ABDE-2937-FD8B-2285-0D0BD0B106D9}"/>
              </a:ext>
            </a:extLst>
          </p:cNvPr>
          <p:cNvSpPr/>
          <p:nvPr/>
        </p:nvSpPr>
        <p:spPr>
          <a:xfrm>
            <a:off x="8427348" y="4222892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A5A7EAD-C3B6-A9F0-982D-1A2D9208CBFC}"/>
              </a:ext>
            </a:extLst>
          </p:cNvPr>
          <p:cNvCxnSpPr>
            <a:cxnSpLocks/>
          </p:cNvCxnSpPr>
          <p:nvPr/>
        </p:nvCxnSpPr>
        <p:spPr>
          <a:xfrm flipV="1">
            <a:off x="8774534" y="3189505"/>
            <a:ext cx="0" cy="1033387"/>
          </a:xfrm>
          <a:prstGeom prst="line">
            <a:avLst/>
          </a:prstGeom>
          <a:ln w="19050">
            <a:solidFill>
              <a:srgbClr val="1C7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46315333-8F5B-791F-F0CC-88CB12CB9258}"/>
              </a:ext>
            </a:extLst>
          </p:cNvPr>
          <p:cNvSpPr/>
          <p:nvPr/>
        </p:nvSpPr>
        <p:spPr>
          <a:xfrm>
            <a:off x="8712413" y="3143149"/>
            <a:ext cx="124240" cy="124240"/>
          </a:xfrm>
          <a:prstGeom prst="ellipse">
            <a:avLst/>
          </a:prstGeom>
          <a:solidFill>
            <a:srgbClr val="1C7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CA2CD21-4525-BA8A-81B0-C968592B4FCF}"/>
              </a:ext>
            </a:extLst>
          </p:cNvPr>
          <p:cNvSpPr txBox="1"/>
          <p:nvPr/>
        </p:nvSpPr>
        <p:spPr>
          <a:xfrm>
            <a:off x="7905042" y="5017191"/>
            <a:ext cx="1768733" cy="3385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16-30 October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5F148EA-BE78-BB1A-96B6-DDB32244A91E}"/>
              </a:ext>
            </a:extLst>
          </p:cNvPr>
          <p:cNvSpPr txBox="1"/>
          <p:nvPr/>
        </p:nvSpPr>
        <p:spPr>
          <a:xfrm>
            <a:off x="7236131" y="2544010"/>
            <a:ext cx="3201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and Prototyping</a:t>
            </a:r>
          </a:p>
        </p:txBody>
      </p:sp>
      <p:sp>
        <p:nvSpPr>
          <p:cNvPr id="41" name="Arc 40">
            <a:extLst>
              <a:ext uri="{FF2B5EF4-FFF2-40B4-BE49-F238E27FC236}">
                <a16:creationId xmlns:a16="http://schemas.microsoft.com/office/drawing/2014/main" id="{2D38266E-D2B5-A717-7F36-5F740D3738A0}"/>
              </a:ext>
            </a:extLst>
          </p:cNvPr>
          <p:cNvSpPr/>
          <p:nvPr/>
        </p:nvSpPr>
        <p:spPr>
          <a:xfrm>
            <a:off x="10552879" y="4110496"/>
            <a:ext cx="919162" cy="919162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0DEF7CC-45AA-531A-61E4-F03A78BDD80E}"/>
              </a:ext>
            </a:extLst>
          </p:cNvPr>
          <p:cNvSpPr/>
          <p:nvPr/>
        </p:nvSpPr>
        <p:spPr>
          <a:xfrm>
            <a:off x="10917210" y="4474827"/>
            <a:ext cx="190500" cy="19050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Circle: Hollow 55">
            <a:extLst>
              <a:ext uri="{FF2B5EF4-FFF2-40B4-BE49-F238E27FC236}">
                <a16:creationId xmlns:a16="http://schemas.microsoft.com/office/drawing/2014/main" id="{D5C7C0E5-DB4B-BAA2-1C03-CCD73F982194}"/>
              </a:ext>
            </a:extLst>
          </p:cNvPr>
          <p:cNvSpPr/>
          <p:nvPr/>
        </p:nvSpPr>
        <p:spPr>
          <a:xfrm>
            <a:off x="10798147" y="4355764"/>
            <a:ext cx="428626" cy="428626"/>
          </a:xfrm>
          <a:prstGeom prst="donut">
            <a:avLst>
              <a:gd name="adj" fmla="val 5281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Circle: Hollow 56">
            <a:extLst>
              <a:ext uri="{FF2B5EF4-FFF2-40B4-BE49-F238E27FC236}">
                <a16:creationId xmlns:a16="http://schemas.microsoft.com/office/drawing/2014/main" id="{62506718-ADCF-0CFC-2E0A-C9F8DF307AED}"/>
              </a:ext>
            </a:extLst>
          </p:cNvPr>
          <p:cNvSpPr/>
          <p:nvPr/>
        </p:nvSpPr>
        <p:spPr>
          <a:xfrm>
            <a:off x="10665275" y="4222892"/>
            <a:ext cx="694370" cy="694370"/>
          </a:xfrm>
          <a:prstGeom prst="donut">
            <a:avLst>
              <a:gd name="adj" fmla="val 287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99FDCD5-243C-88D9-6C72-CD40B43EA566}"/>
              </a:ext>
            </a:extLst>
          </p:cNvPr>
          <p:cNvCxnSpPr>
            <a:cxnSpLocks/>
          </p:cNvCxnSpPr>
          <p:nvPr/>
        </p:nvCxnSpPr>
        <p:spPr>
          <a:xfrm flipV="1">
            <a:off x="11012461" y="4917263"/>
            <a:ext cx="0" cy="1033387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BFDB77F6-17B7-D61B-37EB-F6043CBA0472}"/>
              </a:ext>
            </a:extLst>
          </p:cNvPr>
          <p:cNvSpPr/>
          <p:nvPr/>
        </p:nvSpPr>
        <p:spPr>
          <a:xfrm>
            <a:off x="10950340" y="5925517"/>
            <a:ext cx="124240" cy="124240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72B53B-846B-476B-46AA-577AC86C39C4}"/>
              </a:ext>
            </a:extLst>
          </p:cNvPr>
          <p:cNvSpPr txBox="1"/>
          <p:nvPr/>
        </p:nvSpPr>
        <p:spPr>
          <a:xfrm>
            <a:off x="9507188" y="6172397"/>
            <a:ext cx="32010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Testing, debugging, prototyping, final design and report writing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495CF2C-FAC0-F048-3161-44CEB49329C0}"/>
              </a:ext>
            </a:extLst>
          </p:cNvPr>
          <p:cNvCxnSpPr>
            <a:cxnSpLocks/>
          </p:cNvCxnSpPr>
          <p:nvPr/>
        </p:nvCxnSpPr>
        <p:spPr>
          <a:xfrm>
            <a:off x="787386" y="6787134"/>
            <a:ext cx="2638522" cy="0"/>
          </a:xfrm>
          <a:prstGeom prst="line">
            <a:avLst/>
          </a:prstGeom>
          <a:ln w="19050">
            <a:solidFill>
              <a:srgbClr val="03A1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C7F0B36-18EC-802E-71B6-8CA0C94BAE37}"/>
              </a:ext>
            </a:extLst>
          </p:cNvPr>
          <p:cNvCxnSpPr>
            <a:cxnSpLocks/>
          </p:cNvCxnSpPr>
          <p:nvPr/>
        </p:nvCxnSpPr>
        <p:spPr>
          <a:xfrm>
            <a:off x="5497970" y="6540464"/>
            <a:ext cx="2048865" cy="0"/>
          </a:xfrm>
          <a:prstGeom prst="line">
            <a:avLst/>
          </a:prstGeom>
          <a:ln w="19050">
            <a:solidFill>
              <a:srgbClr val="EF30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CBB808D-D764-3967-400F-565D1775E1D6}"/>
              </a:ext>
            </a:extLst>
          </p:cNvPr>
          <p:cNvCxnSpPr>
            <a:cxnSpLocks/>
          </p:cNvCxnSpPr>
          <p:nvPr/>
        </p:nvCxnSpPr>
        <p:spPr>
          <a:xfrm>
            <a:off x="10063795" y="6787134"/>
            <a:ext cx="2048865" cy="0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1C2ECCF-894F-8862-2A40-BA972112E511}"/>
              </a:ext>
            </a:extLst>
          </p:cNvPr>
          <p:cNvCxnSpPr>
            <a:cxnSpLocks/>
          </p:cNvCxnSpPr>
          <p:nvPr/>
        </p:nvCxnSpPr>
        <p:spPr>
          <a:xfrm>
            <a:off x="2927664" y="2410070"/>
            <a:ext cx="3123539" cy="0"/>
          </a:xfrm>
          <a:prstGeom prst="line">
            <a:avLst/>
          </a:prstGeom>
          <a:ln w="19050">
            <a:solidFill>
              <a:srgbClr val="EE95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D246C53-4AC1-BAA1-E3FE-4BEB04DF63AF}"/>
              </a:ext>
            </a:extLst>
          </p:cNvPr>
          <p:cNvCxnSpPr>
            <a:cxnSpLocks/>
          </p:cNvCxnSpPr>
          <p:nvPr/>
        </p:nvCxnSpPr>
        <p:spPr>
          <a:xfrm>
            <a:off x="7589165" y="2410070"/>
            <a:ext cx="2474630" cy="0"/>
          </a:xfrm>
          <a:prstGeom prst="line">
            <a:avLst/>
          </a:prstGeom>
          <a:ln w="19050">
            <a:solidFill>
              <a:srgbClr val="1C7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D238F2B0-2EE3-E4FC-40DF-3571796B905A}"/>
              </a:ext>
            </a:extLst>
          </p:cNvPr>
          <p:cNvSpPr txBox="1"/>
          <p:nvPr/>
        </p:nvSpPr>
        <p:spPr>
          <a:xfrm>
            <a:off x="3552776" y="707931"/>
            <a:ext cx="7278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I M E L I N E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2C05C46E-AA39-C01B-B2FA-A72B042A6AAC}"/>
              </a:ext>
            </a:extLst>
          </p:cNvPr>
          <p:cNvGrpSpPr/>
          <p:nvPr/>
        </p:nvGrpSpPr>
        <p:grpSpPr>
          <a:xfrm>
            <a:off x="6475048" y="1456306"/>
            <a:ext cx="1434489" cy="190500"/>
            <a:chOff x="4679586" y="878988"/>
            <a:chExt cx="1434489" cy="190500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A26D59D-EFBB-0099-7234-EA370BECE3CD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7E0A6C3F-4B84-6382-06DB-A5BF5E282F25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EE952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BB76379-BEF6-5AF9-A8EF-FA04E278102B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EF30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517C55E2-0BE5-1FF1-A6B5-E1A58A82227E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1C7C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A6D4AD1-A58C-24CD-5379-C49A227E57F9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35BBB2B8-7657-F45C-3E92-1762BB97B3DA}"/>
              </a:ext>
            </a:extLst>
          </p:cNvPr>
          <p:cNvSpPr txBox="1"/>
          <p:nvPr/>
        </p:nvSpPr>
        <p:spPr>
          <a:xfrm>
            <a:off x="11322501" y="35244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7132CD3-16ED-88B2-87E2-0A1A2888BAD8}"/>
              </a:ext>
            </a:extLst>
          </p:cNvPr>
          <p:cNvSpPr txBox="1"/>
          <p:nvPr/>
        </p:nvSpPr>
        <p:spPr>
          <a:xfrm>
            <a:off x="10570334" y="38783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1DBD7AB-E928-0400-E6E6-5E5A65308E86}"/>
              </a:ext>
            </a:extLst>
          </p:cNvPr>
          <p:cNvSpPr txBox="1"/>
          <p:nvPr/>
        </p:nvSpPr>
        <p:spPr>
          <a:xfrm>
            <a:off x="9983180" y="3570272"/>
            <a:ext cx="2058559" cy="584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31 October-15 November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EEFD5FC-FB5D-45B4-0A7E-058FA216B9C5}"/>
              </a:ext>
            </a:extLst>
          </p:cNvPr>
          <p:cNvGrpSpPr/>
          <p:nvPr/>
        </p:nvGrpSpPr>
        <p:grpSpPr>
          <a:xfrm>
            <a:off x="12265909" y="4224918"/>
            <a:ext cx="694370" cy="694370"/>
            <a:chOff x="2228908" y="4222892"/>
            <a:chExt cx="694370" cy="694370"/>
          </a:xfrm>
        </p:grpSpPr>
        <p:sp>
          <p:nvSpPr>
            <p:cNvPr id="67" name="Circle: Hollow 8">
              <a:extLst>
                <a:ext uri="{FF2B5EF4-FFF2-40B4-BE49-F238E27FC236}">
                  <a16:creationId xmlns:a16="http://schemas.microsoft.com/office/drawing/2014/main" id="{5636BD88-5A14-2457-4490-489DEC042680}"/>
                </a:ext>
              </a:extLst>
            </p:cNvPr>
            <p:cNvSpPr/>
            <p:nvPr/>
          </p:nvSpPr>
          <p:spPr>
            <a:xfrm>
              <a:off x="2361780" y="4355764"/>
              <a:ext cx="428626" cy="428626"/>
            </a:xfrm>
            <a:prstGeom prst="donut">
              <a:avLst>
                <a:gd name="adj" fmla="val 5281"/>
              </a:avLst>
            </a:pr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8" name="Circle: Hollow 9">
              <a:extLst>
                <a:ext uri="{FF2B5EF4-FFF2-40B4-BE49-F238E27FC236}">
                  <a16:creationId xmlns:a16="http://schemas.microsoft.com/office/drawing/2014/main" id="{F9DF667B-2152-2255-C197-2FC4A56F63AA}"/>
                </a:ext>
              </a:extLst>
            </p:cNvPr>
            <p:cNvSpPr/>
            <p:nvPr/>
          </p:nvSpPr>
          <p:spPr>
            <a:xfrm>
              <a:off x="2228908" y="4222892"/>
              <a:ext cx="694370" cy="694370"/>
            </a:xfrm>
            <a:prstGeom prst="donut">
              <a:avLst>
                <a:gd name="adj" fmla="val 2879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9" name="Arc 68">
            <a:extLst>
              <a:ext uri="{FF2B5EF4-FFF2-40B4-BE49-F238E27FC236}">
                <a16:creationId xmlns:a16="http://schemas.microsoft.com/office/drawing/2014/main" id="{880F52FD-C172-C51B-0C21-3A5CB8B610FB}"/>
              </a:ext>
            </a:extLst>
          </p:cNvPr>
          <p:cNvSpPr/>
          <p:nvPr/>
        </p:nvSpPr>
        <p:spPr>
          <a:xfrm rot="11257834">
            <a:off x="12079348" y="4033951"/>
            <a:ext cx="1024000" cy="941776"/>
          </a:xfrm>
          <a:prstGeom prst="arc">
            <a:avLst>
              <a:gd name="adj1" fmla="val 5420354"/>
              <a:gd name="adj2" fmla="val 10853341"/>
            </a:avLst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CE14D559-2C33-3573-EDE4-2FE27AEB8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5132" y="4484099"/>
            <a:ext cx="203200" cy="203200"/>
          </a:xfrm>
          <a:prstGeom prst="rect">
            <a:avLst/>
          </a:prstGeom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1BD6048-8DDB-1673-5C2A-217D31DF5CA8}"/>
              </a:ext>
            </a:extLst>
          </p:cNvPr>
          <p:cNvCxnSpPr>
            <a:cxnSpLocks/>
          </p:cNvCxnSpPr>
          <p:nvPr/>
        </p:nvCxnSpPr>
        <p:spPr>
          <a:xfrm flipV="1">
            <a:off x="12626732" y="3189505"/>
            <a:ext cx="0" cy="1033387"/>
          </a:xfrm>
          <a:prstGeom prst="line">
            <a:avLst/>
          </a:prstGeom>
          <a:ln w="19050">
            <a:solidFill>
              <a:srgbClr val="03A1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FA7FEBA5-7648-823E-6E7A-7D46B3752BCB}"/>
              </a:ext>
            </a:extLst>
          </p:cNvPr>
          <p:cNvSpPr/>
          <p:nvPr/>
        </p:nvSpPr>
        <p:spPr>
          <a:xfrm>
            <a:off x="12581896" y="3091815"/>
            <a:ext cx="124240" cy="124240"/>
          </a:xfrm>
          <a:prstGeom prst="ellipse">
            <a:avLst/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46B7EB7-3922-1593-1DC2-28128AA2EBD1}"/>
              </a:ext>
            </a:extLst>
          </p:cNvPr>
          <p:cNvCxnSpPr>
            <a:cxnSpLocks/>
          </p:cNvCxnSpPr>
          <p:nvPr/>
        </p:nvCxnSpPr>
        <p:spPr>
          <a:xfrm>
            <a:off x="11138300" y="2377304"/>
            <a:ext cx="2638522" cy="0"/>
          </a:xfrm>
          <a:prstGeom prst="line">
            <a:avLst/>
          </a:prstGeom>
          <a:ln w="19050">
            <a:solidFill>
              <a:srgbClr val="03A1A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DDEE5CFF-BBBE-0184-E3ED-507CFC7501BB}"/>
              </a:ext>
            </a:extLst>
          </p:cNvPr>
          <p:cNvSpPr txBox="1"/>
          <p:nvPr/>
        </p:nvSpPr>
        <p:spPr>
          <a:xfrm>
            <a:off x="11761526" y="4967709"/>
            <a:ext cx="2058559" cy="3385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16-30 November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43F4A33-4622-D54E-1944-1B1BCEDD89FB}"/>
              </a:ext>
            </a:extLst>
          </p:cNvPr>
          <p:cNvSpPr txBox="1"/>
          <p:nvPr/>
        </p:nvSpPr>
        <p:spPr>
          <a:xfrm>
            <a:off x="10898836" y="2452243"/>
            <a:ext cx="32010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design coding and testing, Final Submission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A7002B5-A475-DB82-5744-5F2499F82EEB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743586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EBFA88-C63B-6961-8C81-AF07FE95F3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6B4C6D2-0D92-B372-8D63-78620678E949}"/>
              </a:ext>
            </a:extLst>
          </p:cNvPr>
          <p:cNvSpPr/>
          <p:nvPr/>
        </p:nvSpPr>
        <p:spPr>
          <a:xfrm>
            <a:off x="4337328" y="3330952"/>
            <a:ext cx="5904309" cy="737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9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C76A3052-57AB-A4C6-19A6-E641A269FA08}"/>
              </a:ext>
            </a:extLst>
          </p:cNvPr>
          <p:cNvSpPr/>
          <p:nvPr/>
        </p:nvSpPr>
        <p:spPr>
          <a:xfrm>
            <a:off x="1085493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2A4B586-947B-D06E-AC8D-5A5F062D7381}"/>
              </a:ext>
            </a:extLst>
          </p:cNvPr>
          <p:cNvSpPr/>
          <p:nvPr/>
        </p:nvSpPr>
        <p:spPr>
          <a:xfrm>
            <a:off x="4388882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DB4A9D14-74F0-01EB-BE37-18CBEC07CC59}"/>
              </a:ext>
            </a:extLst>
          </p:cNvPr>
          <p:cNvSpPr/>
          <p:nvPr/>
        </p:nvSpPr>
        <p:spPr>
          <a:xfrm>
            <a:off x="4388882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B8D93F77-F4FB-3750-A2B9-FCF78F99D7DA}"/>
              </a:ext>
            </a:extLst>
          </p:cNvPr>
          <p:cNvSpPr/>
          <p:nvPr/>
        </p:nvSpPr>
        <p:spPr>
          <a:xfrm>
            <a:off x="7692271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8918683A-D88B-A86B-7E57-14CE7E7F6B9D}"/>
              </a:ext>
            </a:extLst>
          </p:cNvPr>
          <p:cNvSpPr/>
          <p:nvPr/>
        </p:nvSpPr>
        <p:spPr>
          <a:xfrm>
            <a:off x="7692271" y="2642354"/>
            <a:ext cx="254936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47AC9B93-852D-401F-643E-DA3673CD9115}"/>
              </a:ext>
            </a:extLst>
          </p:cNvPr>
          <p:cNvSpPr/>
          <p:nvPr/>
        </p:nvSpPr>
        <p:spPr>
          <a:xfrm>
            <a:off x="10995660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28265129-9100-C521-0A42-449A351A2FD7}"/>
              </a:ext>
            </a:extLst>
          </p:cNvPr>
          <p:cNvSpPr/>
          <p:nvPr/>
        </p:nvSpPr>
        <p:spPr>
          <a:xfrm>
            <a:off x="10995660" y="2642354"/>
            <a:ext cx="2549366" cy="1889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26DC56BE-6181-1B08-2528-B608ADC0167E}"/>
              </a:ext>
            </a:extLst>
          </p:cNvPr>
          <p:cNvSpPr/>
          <p:nvPr/>
        </p:nvSpPr>
        <p:spPr>
          <a:xfrm>
            <a:off x="1085493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B239B87B-AA1F-AA34-3A68-FCB38700F7C8}"/>
              </a:ext>
            </a:extLst>
          </p:cNvPr>
          <p:cNvSpPr/>
          <p:nvPr/>
        </p:nvSpPr>
        <p:spPr>
          <a:xfrm>
            <a:off x="1085493" y="5796677"/>
            <a:ext cx="3650456" cy="1511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B1516305-8616-D5E0-F8C7-E589174BED2E}"/>
              </a:ext>
            </a:extLst>
          </p:cNvPr>
          <p:cNvSpPr/>
          <p:nvPr/>
        </p:nvSpPr>
        <p:spPr>
          <a:xfrm>
            <a:off x="5489972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BA85988D-DCDB-B960-9393-EACEEB964CAC}"/>
              </a:ext>
            </a:extLst>
          </p:cNvPr>
          <p:cNvSpPr/>
          <p:nvPr/>
        </p:nvSpPr>
        <p:spPr>
          <a:xfrm>
            <a:off x="5489972" y="5796677"/>
            <a:ext cx="365045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52184E4C-DE98-5AA1-1FB4-A7E7701596DA}"/>
              </a:ext>
            </a:extLst>
          </p:cNvPr>
          <p:cNvSpPr/>
          <p:nvPr/>
        </p:nvSpPr>
        <p:spPr>
          <a:xfrm>
            <a:off x="9894451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53512099-BCDE-7C3B-EDF2-EFB9FF1D650F}"/>
              </a:ext>
            </a:extLst>
          </p:cNvPr>
          <p:cNvSpPr/>
          <p:nvPr/>
        </p:nvSpPr>
        <p:spPr>
          <a:xfrm>
            <a:off x="9894451" y="5796677"/>
            <a:ext cx="365045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397885-DEA1-937E-2DED-492B6088EC19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081708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5486400" cy="822959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39947" y="224750"/>
            <a:ext cx="7636907" cy="1345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40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Project Overview and Design Goals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420207" y="1884737"/>
            <a:ext cx="123706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360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1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6939558" y="1856065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3200" b="1" u="sng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Goal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939558" y="2321600"/>
            <a:ext cx="6937296" cy="688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Build a real-time, accurate data logging system with low power consumption.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6383417" y="3515282"/>
            <a:ext cx="197406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360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2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939558" y="3467695"/>
            <a:ext cx="2691289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3200" b="1" u="sng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Design Goals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284006" y="3882430"/>
            <a:ext cx="6592848" cy="688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Efficient data collection from multiple sensors (RCWL0516, MQ135, RTC Module).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7284006" y="4676219"/>
            <a:ext cx="6592848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Real-time data display on an OLED screen.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7273832" y="5245474"/>
            <a:ext cx="6592848" cy="688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Ensure synchronized access to shared resources using RTOS mechanisms (mutexes and semaphores).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7273832" y="6159058"/>
            <a:ext cx="6592848" cy="3443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endParaRPr lang="en-US" sz="2400" b="1" dirty="0">
              <a:latin typeface="Times New Roman" panose="02020603050405020304" pitchFamily="18" charset="0"/>
              <a:ea typeface="Roboto" pitchFamily="34" charset="-122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Reliable data storage on an SD card with </a:t>
            </a:r>
          </a:p>
          <a:p>
            <a:pPr algn="l">
              <a:lnSpc>
                <a:spcPts val="2700"/>
              </a:lnSpc>
              <a:buSzPct val="100000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     timestamped entries.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7273832" y="6923921"/>
            <a:ext cx="6592848" cy="688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endParaRPr lang="en-US" sz="2400" b="1" dirty="0">
              <a:latin typeface="Times New Roman" panose="02020603050405020304" pitchFamily="18" charset="0"/>
              <a:ea typeface="Roboto" pitchFamily="34" charset="-122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Modular system architecture to facilitate debugging and future expansions.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138399-055F-66FE-28C2-CAA0B2763D1A}"/>
              </a:ext>
            </a:extLst>
          </p:cNvPr>
          <p:cNvSpPr txBox="1"/>
          <p:nvPr/>
        </p:nvSpPr>
        <p:spPr>
          <a:xfrm>
            <a:off x="13661409" y="7663781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-41434" y="636211"/>
            <a:ext cx="5904309" cy="737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40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Components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26532" y="1872615"/>
            <a:ext cx="3067288" cy="2918222"/>
          </a:xfrm>
          <a:prstGeom prst="roundRect">
            <a:avLst>
              <a:gd name="adj" fmla="val 7284"/>
            </a:avLst>
          </a:prstGeom>
          <a:solidFill>
            <a:schemeClr val="accent5">
              <a:lumMod val="60000"/>
              <a:lumOff val="40000"/>
            </a:schemeClr>
          </a:solidFill>
          <a:ln w="4445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1085493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800" b="1" u="sng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RCWL-0516 </a:t>
            </a: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85493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A proximity sensor to detect human in the environment.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129921" y="1872615"/>
            <a:ext cx="3067288" cy="2918222"/>
          </a:xfrm>
          <a:prstGeom prst="roundRect">
            <a:avLst>
              <a:gd name="adj" fmla="val 7284"/>
            </a:avLst>
          </a:prstGeom>
          <a:solidFill>
            <a:schemeClr val="accent2">
              <a:lumMod val="60000"/>
              <a:lumOff val="40000"/>
            </a:schemeClr>
          </a:solidFill>
          <a:ln w="4445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 sz="2400" b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388882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800" b="1" u="sng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RTC Module</a:t>
            </a: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4388882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Provides accurate timekeeping, crucial for timestamping data.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460258" y="1861185"/>
            <a:ext cx="3067288" cy="2918222"/>
          </a:xfrm>
          <a:prstGeom prst="roundRect">
            <a:avLst>
              <a:gd name="adj" fmla="val 7284"/>
            </a:avLst>
          </a:prstGeom>
          <a:solidFill>
            <a:schemeClr val="accent3">
              <a:lumMod val="60000"/>
              <a:lumOff val="40000"/>
            </a:schemeClr>
          </a:solidFill>
          <a:ln w="4445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719219" y="2161699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800" b="1" u="sng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OLED SSD1306</a:t>
            </a: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719219" y="2831306"/>
            <a:ext cx="2549366" cy="1889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Provides a clear real-time display for visualization of collected data.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826532" y="5026938"/>
            <a:ext cx="4168378" cy="2540318"/>
          </a:xfrm>
          <a:prstGeom prst="roundRect">
            <a:avLst>
              <a:gd name="adj" fmla="val 8367"/>
            </a:avLst>
          </a:prstGeom>
          <a:solidFill>
            <a:srgbClr val="FF0000"/>
          </a:solidFill>
          <a:ln w="4445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1085493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800" b="1" u="sng" dirty="0">
                <a:solidFill>
                  <a:schemeClr val="bg1"/>
                </a:solidFill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SD Card</a:t>
            </a:r>
            <a:endParaRPr lang="en-US" sz="28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1085493" y="5796677"/>
            <a:ext cx="3650456" cy="1511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Offers non-volatile memory for long-term data storage, ensuring data persistence.</a:t>
            </a:r>
            <a:endParaRPr 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5231011" y="5026938"/>
            <a:ext cx="4168378" cy="2540318"/>
          </a:xfrm>
          <a:prstGeom prst="roundRect">
            <a:avLst>
              <a:gd name="adj" fmla="val 8367"/>
            </a:avLst>
          </a:prstGeom>
          <a:solidFill>
            <a:srgbClr val="00B0F0"/>
          </a:solidFill>
          <a:ln w="4445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5489972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800" b="1" u="sng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MQ135</a:t>
            </a: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5489972" y="5796677"/>
            <a:ext cx="365045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Air quality sensor for detecting gases.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9635490" y="5026938"/>
            <a:ext cx="4168378" cy="2540318"/>
          </a:xfrm>
          <a:prstGeom prst="roundRect">
            <a:avLst>
              <a:gd name="adj" fmla="val 8367"/>
            </a:avLst>
          </a:prstGeom>
          <a:solidFill>
            <a:schemeClr val="accent6">
              <a:lumMod val="75000"/>
            </a:schemeClr>
          </a:solidFill>
          <a:ln w="4445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9894451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800" b="1" u="sng" dirty="0">
                <a:solidFill>
                  <a:schemeClr val="bg1"/>
                </a:solidFill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STM32F446RE</a:t>
            </a:r>
            <a:endParaRPr lang="en-US" sz="28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9894451" y="5796677"/>
            <a:ext cx="365045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Handles sensor data acquisition, data processing, and system control using RTOS.</a:t>
            </a:r>
            <a:endParaRPr 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BBEDAB-DE4C-2DAB-1B8D-674CA4058B98}"/>
              </a:ext>
            </a:extLst>
          </p:cNvPr>
          <p:cNvSpPr txBox="1"/>
          <p:nvPr/>
        </p:nvSpPr>
        <p:spPr>
          <a:xfrm>
            <a:off x="13544907" y="7674393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35592" y="11449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System Architecture</a:t>
            </a:r>
            <a:endParaRPr lang="en-US" sz="48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449282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2342A7-1BA8-E826-D0C0-089DAB19AA4E}"/>
              </a:ext>
            </a:extLst>
          </p:cNvPr>
          <p:cNvSpPr/>
          <p:nvPr/>
        </p:nvSpPr>
        <p:spPr>
          <a:xfrm>
            <a:off x="6364576" y="1014966"/>
            <a:ext cx="1612492" cy="844553"/>
          </a:xfrm>
          <a:prstGeom prst="rect">
            <a:avLst/>
          </a:prstGeom>
          <a:solidFill>
            <a:srgbClr val="FC8337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OLED Display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0C3099-4557-D452-8E51-A0BB4ED9272A}"/>
              </a:ext>
            </a:extLst>
          </p:cNvPr>
          <p:cNvSpPr/>
          <p:nvPr/>
        </p:nvSpPr>
        <p:spPr>
          <a:xfrm>
            <a:off x="6342044" y="2420998"/>
            <a:ext cx="1661650" cy="755602"/>
          </a:xfrm>
          <a:prstGeom prst="rect">
            <a:avLst/>
          </a:prstGeom>
          <a:solidFill>
            <a:srgbClr val="FC8337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 Task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BF6113-51A0-3F4D-53B4-7BDE74E65CFD}"/>
              </a:ext>
            </a:extLst>
          </p:cNvPr>
          <p:cNvSpPr/>
          <p:nvPr/>
        </p:nvSpPr>
        <p:spPr>
          <a:xfrm>
            <a:off x="5378479" y="3730967"/>
            <a:ext cx="3598610" cy="1406032"/>
          </a:xfrm>
          <a:prstGeom prst="rect">
            <a:avLst/>
          </a:prstGeom>
          <a:solidFill>
            <a:srgbClr val="FC8337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6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STM32</a:t>
            </a:r>
            <a:endParaRPr lang="en-IN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E03F0D-60CE-988E-FFD0-EA90A7E5399F}"/>
              </a:ext>
            </a:extLst>
          </p:cNvPr>
          <p:cNvSpPr/>
          <p:nvPr/>
        </p:nvSpPr>
        <p:spPr>
          <a:xfrm>
            <a:off x="6281755" y="5509380"/>
            <a:ext cx="1759975" cy="862383"/>
          </a:xfrm>
          <a:prstGeom prst="rect">
            <a:avLst/>
          </a:prstGeom>
          <a:solidFill>
            <a:srgbClr val="FC8337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Logging Task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319A25-648D-F988-3728-3E34641AA24F}"/>
              </a:ext>
            </a:extLst>
          </p:cNvPr>
          <p:cNvSpPr/>
          <p:nvPr/>
        </p:nvSpPr>
        <p:spPr>
          <a:xfrm>
            <a:off x="6076570" y="6883081"/>
            <a:ext cx="2217272" cy="872249"/>
          </a:xfrm>
          <a:prstGeom prst="rect">
            <a:avLst/>
          </a:prstGeom>
          <a:solidFill>
            <a:srgbClr val="FC8337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Write Data to SD Card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DD2B28-F41C-544C-8B3C-E29D3B3BA4B5}"/>
              </a:ext>
            </a:extLst>
          </p:cNvPr>
          <p:cNvSpPr/>
          <p:nvPr/>
        </p:nvSpPr>
        <p:spPr>
          <a:xfrm>
            <a:off x="1300764" y="3573105"/>
            <a:ext cx="2400656" cy="1133545"/>
          </a:xfrm>
          <a:prstGeom prst="rect">
            <a:avLst/>
          </a:prstGeom>
          <a:solidFill>
            <a:srgbClr val="FC8337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RCWL-0516 Motion  Sensor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6E050B-3F8D-4070-33DC-7BA57A2135CC}"/>
              </a:ext>
            </a:extLst>
          </p:cNvPr>
          <p:cNvSpPr/>
          <p:nvPr/>
        </p:nvSpPr>
        <p:spPr>
          <a:xfrm>
            <a:off x="2224782" y="5561352"/>
            <a:ext cx="1759975" cy="900274"/>
          </a:xfrm>
          <a:prstGeom prst="rect">
            <a:avLst/>
          </a:prstGeom>
          <a:solidFill>
            <a:srgbClr val="FC8337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MQ135 Sensor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E237C0C-C6D2-FC98-FF44-BA701E464708}"/>
              </a:ext>
            </a:extLst>
          </p:cNvPr>
          <p:cNvSpPr/>
          <p:nvPr/>
        </p:nvSpPr>
        <p:spPr>
          <a:xfrm>
            <a:off x="11055252" y="3004844"/>
            <a:ext cx="2241735" cy="894046"/>
          </a:xfrm>
          <a:prstGeom prst="rect">
            <a:avLst/>
          </a:prstGeom>
          <a:solidFill>
            <a:srgbClr val="FC8337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Inbuilt-Real-Time Clock</a:t>
            </a:r>
            <a:b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23072D5C-38AC-793C-DC10-57D92E895F30}"/>
              </a:ext>
            </a:extLst>
          </p:cNvPr>
          <p:cNvCxnSpPr>
            <a:cxnSpLocks/>
            <a:stCxn id="11" idx="3"/>
            <a:endCxn id="7" idx="1"/>
          </p:cNvCxnSpPr>
          <p:nvPr/>
        </p:nvCxnSpPr>
        <p:spPr>
          <a:xfrm>
            <a:off x="3701420" y="4139878"/>
            <a:ext cx="1677059" cy="294105"/>
          </a:xfrm>
          <a:prstGeom prst="bentConnector3">
            <a:avLst/>
          </a:prstGeom>
          <a:ln w="444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41EDBDBB-F79D-E34B-781F-D3920521CE79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3984757" y="4877944"/>
            <a:ext cx="1393722" cy="1133545"/>
          </a:xfrm>
          <a:prstGeom prst="bentConnector3">
            <a:avLst/>
          </a:prstGeom>
          <a:ln w="444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8D5EC41-31B4-6523-126F-9C2B8321F098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7170822" y="1859519"/>
            <a:ext cx="2047" cy="561479"/>
          </a:xfrm>
          <a:prstGeom prst="straightConnector1">
            <a:avLst/>
          </a:prstGeom>
          <a:ln w="44450"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6E9EE78-B9C7-6AA4-65CB-18C23A810778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7172869" y="3176600"/>
            <a:ext cx="4915" cy="554367"/>
          </a:xfrm>
          <a:prstGeom prst="straightConnector1">
            <a:avLst/>
          </a:prstGeom>
          <a:ln w="44450">
            <a:headEnd type="triangle" w="med" len="med"/>
            <a:tailEnd type="non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D9E1AF1-ACDE-3627-93DD-4C4D86255CD9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7161743" y="5136999"/>
            <a:ext cx="16041" cy="372381"/>
          </a:xfrm>
          <a:prstGeom prst="straightConnector1">
            <a:avLst/>
          </a:prstGeom>
          <a:ln w="444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5AB58AB-16E0-FDED-5B0F-C412619C4624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7161743" y="6371763"/>
            <a:ext cx="23463" cy="511318"/>
          </a:xfrm>
          <a:prstGeom prst="straightConnector1">
            <a:avLst/>
          </a:prstGeom>
          <a:ln w="444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548CA622-0868-2794-8B55-BF0A105A0374}"/>
              </a:ext>
            </a:extLst>
          </p:cNvPr>
          <p:cNvCxnSpPr>
            <a:cxnSpLocks/>
            <a:stCxn id="14" idx="1"/>
          </p:cNvCxnSpPr>
          <p:nvPr/>
        </p:nvCxnSpPr>
        <p:spPr>
          <a:xfrm rot="10800000" flipV="1">
            <a:off x="8921342" y="3451867"/>
            <a:ext cx="2133910" cy="959032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4C67654-A51B-BF33-0085-064215EDF838}"/>
              </a:ext>
            </a:extLst>
          </p:cNvPr>
          <p:cNvSpPr txBox="1"/>
          <p:nvPr/>
        </p:nvSpPr>
        <p:spPr>
          <a:xfrm>
            <a:off x="7259708" y="1963079"/>
            <a:ext cx="743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I2C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7EEBC38-DAC2-0462-C94B-B0001B6C08F3}"/>
              </a:ext>
            </a:extLst>
          </p:cNvPr>
          <p:cNvSpPr txBox="1"/>
          <p:nvPr/>
        </p:nvSpPr>
        <p:spPr>
          <a:xfrm>
            <a:off x="7259042" y="3265454"/>
            <a:ext cx="1330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Mutex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C13CFF-A415-D39F-4A88-4E0F40CD3DE4}"/>
              </a:ext>
            </a:extLst>
          </p:cNvPr>
          <p:cNvSpPr txBox="1"/>
          <p:nvPr/>
        </p:nvSpPr>
        <p:spPr>
          <a:xfrm>
            <a:off x="3678732" y="4364228"/>
            <a:ext cx="10727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O/P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348849F-CB05-432D-FC1A-86DFA29E8DED}"/>
              </a:ext>
            </a:extLst>
          </p:cNvPr>
          <p:cNvSpPr txBox="1"/>
          <p:nvPr/>
        </p:nvSpPr>
        <p:spPr>
          <a:xfrm>
            <a:off x="4794385" y="5343411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CBBA76-098E-C025-F279-47AC8E841491}"/>
              </a:ext>
            </a:extLst>
          </p:cNvPr>
          <p:cNvSpPr txBox="1"/>
          <p:nvPr/>
        </p:nvSpPr>
        <p:spPr>
          <a:xfrm>
            <a:off x="7267141" y="5112578"/>
            <a:ext cx="1116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Mutex</a:t>
            </a:r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7ACB2F-303A-3019-C02A-62E71920692A}"/>
              </a:ext>
            </a:extLst>
          </p:cNvPr>
          <p:cNvSpPr txBox="1"/>
          <p:nvPr/>
        </p:nvSpPr>
        <p:spPr>
          <a:xfrm>
            <a:off x="7232051" y="6461626"/>
            <a:ext cx="684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</a:t>
            </a:r>
          </a:p>
        </p:txBody>
      </p:sp>
      <p:cxnSp>
        <p:nvCxnSpPr>
          <p:cNvPr id="36" name="Connector: Elbow 14">
            <a:extLst>
              <a:ext uri="{FF2B5EF4-FFF2-40B4-BE49-F238E27FC236}">
                <a16:creationId xmlns:a16="http://schemas.microsoft.com/office/drawing/2014/main" id="{90F8235C-4104-0702-104D-AB3BB29100BA}"/>
              </a:ext>
            </a:extLst>
          </p:cNvPr>
          <p:cNvCxnSpPr>
            <a:cxnSpLocks/>
          </p:cNvCxnSpPr>
          <p:nvPr/>
        </p:nvCxnSpPr>
        <p:spPr>
          <a:xfrm>
            <a:off x="3254790" y="2233790"/>
            <a:ext cx="2123676" cy="1580617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CB913EFB-F933-96A4-2D39-4C4675151DBD}"/>
              </a:ext>
            </a:extLst>
          </p:cNvPr>
          <p:cNvSpPr/>
          <p:nvPr/>
        </p:nvSpPr>
        <p:spPr>
          <a:xfrm>
            <a:off x="1286219" y="1722470"/>
            <a:ext cx="2241735" cy="894046"/>
          </a:xfrm>
          <a:prstGeom prst="rect">
            <a:avLst/>
          </a:prstGeom>
          <a:solidFill>
            <a:srgbClr val="FC8337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CPU Core Temperature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2003334-908C-748A-D713-6FB9388BD787}"/>
              </a:ext>
            </a:extLst>
          </p:cNvPr>
          <p:cNvSpPr txBox="1"/>
          <p:nvPr/>
        </p:nvSpPr>
        <p:spPr>
          <a:xfrm>
            <a:off x="3767499" y="1780977"/>
            <a:ext cx="920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DMA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280FA9-8F97-B488-7680-87933D6ADCBB}"/>
              </a:ext>
            </a:extLst>
          </p:cNvPr>
          <p:cNvSpPr txBox="1"/>
          <p:nvPr/>
        </p:nvSpPr>
        <p:spPr>
          <a:xfrm>
            <a:off x="4428233" y="2711014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ADC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45AD0D-B1E1-9718-3EB7-A0EA27A0E21C}"/>
              </a:ext>
            </a:extLst>
          </p:cNvPr>
          <p:cNvSpPr/>
          <p:nvPr/>
        </p:nvSpPr>
        <p:spPr>
          <a:xfrm>
            <a:off x="11216703" y="5343411"/>
            <a:ext cx="2241735" cy="894046"/>
          </a:xfrm>
          <a:prstGeom prst="rect">
            <a:avLst/>
          </a:prstGeom>
          <a:solidFill>
            <a:srgbClr val="FC8337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Programmable</a:t>
            </a:r>
          </a:p>
          <a:p>
            <a:pPr algn="ctr"/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Switch </a:t>
            </a:r>
          </a:p>
        </p:txBody>
      </p:sp>
      <p:cxnSp>
        <p:nvCxnSpPr>
          <p:cNvPr id="13" name="Connector: Elbow 21">
            <a:extLst>
              <a:ext uri="{FF2B5EF4-FFF2-40B4-BE49-F238E27FC236}">
                <a16:creationId xmlns:a16="http://schemas.microsoft.com/office/drawing/2014/main" id="{43AAD84D-421E-608B-4C61-734D21B5D476}"/>
              </a:ext>
            </a:extLst>
          </p:cNvPr>
          <p:cNvCxnSpPr>
            <a:cxnSpLocks/>
            <a:stCxn id="10" idx="1"/>
          </p:cNvCxnSpPr>
          <p:nvPr/>
        </p:nvCxnSpPr>
        <p:spPr>
          <a:xfrm rot="10800000">
            <a:off x="8921351" y="4972024"/>
            <a:ext cx="2295353" cy="818410"/>
          </a:xfrm>
          <a:prstGeom prst="bentConnector3">
            <a:avLst>
              <a:gd name="adj1" fmla="val 50000"/>
            </a:avLst>
          </a:prstGeom>
          <a:ln w="444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D80AD17-596E-672A-8787-1DDB103CE049}"/>
              </a:ext>
            </a:extLst>
          </p:cNvPr>
          <p:cNvSpPr txBox="1"/>
          <p:nvPr/>
        </p:nvSpPr>
        <p:spPr>
          <a:xfrm>
            <a:off x="8635232" y="5317542"/>
            <a:ext cx="1433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2A4523-43AC-3AD8-84C2-FDDF69469804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097AA80-3CB7-0DB1-D621-D9DA92F1967B}"/>
              </a:ext>
            </a:extLst>
          </p:cNvPr>
          <p:cNvSpPr/>
          <p:nvPr/>
        </p:nvSpPr>
        <p:spPr>
          <a:xfrm>
            <a:off x="10371582" y="1295705"/>
            <a:ext cx="1612492" cy="844553"/>
          </a:xfrm>
          <a:prstGeom prst="rect">
            <a:avLst/>
          </a:prstGeom>
          <a:solidFill>
            <a:srgbClr val="FC8337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</a:t>
            </a:r>
          </a:p>
        </p:txBody>
      </p:sp>
      <p:cxnSp>
        <p:nvCxnSpPr>
          <p:cNvPr id="39" name="Connector: Elbow 21">
            <a:extLst>
              <a:ext uri="{FF2B5EF4-FFF2-40B4-BE49-F238E27FC236}">
                <a16:creationId xmlns:a16="http://schemas.microsoft.com/office/drawing/2014/main" id="{091EF499-CD71-732E-99B9-ED9A5ED9A6CC}"/>
              </a:ext>
            </a:extLst>
          </p:cNvPr>
          <p:cNvCxnSpPr>
            <a:cxnSpLocks/>
            <a:stCxn id="35" idx="1"/>
            <a:endCxn id="6" idx="3"/>
          </p:cNvCxnSpPr>
          <p:nvPr/>
        </p:nvCxnSpPr>
        <p:spPr>
          <a:xfrm rot="10800000" flipV="1">
            <a:off x="8003694" y="1717981"/>
            <a:ext cx="2367888" cy="1080817"/>
          </a:xfrm>
          <a:prstGeom prst="bentConnector3">
            <a:avLst>
              <a:gd name="adj1" fmla="val 50000"/>
            </a:avLst>
          </a:prstGeom>
          <a:ln w="44450"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5933E49-09C1-619D-9B00-E7913B833CF2}"/>
              </a:ext>
            </a:extLst>
          </p:cNvPr>
          <p:cNvSpPr txBox="1"/>
          <p:nvPr/>
        </p:nvSpPr>
        <p:spPr>
          <a:xfrm>
            <a:off x="9198742" y="2077660"/>
            <a:ext cx="10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UART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690E258-89AC-8EA1-AA9D-8644E83A5EB4}"/>
              </a:ext>
            </a:extLst>
          </p:cNvPr>
          <p:cNvSpPr txBox="1"/>
          <p:nvPr/>
        </p:nvSpPr>
        <p:spPr>
          <a:xfrm>
            <a:off x="8293842" y="5831190"/>
            <a:ext cx="2649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Binary Semaphore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8AED9-BD29-BF58-84BD-8C0683EF7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69F9195-CC4D-4B2D-7907-E9EF768B8DE4}"/>
              </a:ext>
            </a:extLst>
          </p:cNvPr>
          <p:cNvSpPr/>
          <p:nvPr/>
        </p:nvSpPr>
        <p:spPr>
          <a:xfrm>
            <a:off x="176931" y="511790"/>
            <a:ext cx="5904309" cy="737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40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Proposed System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F3D9D573-248E-A469-357C-83F3D63AE831}"/>
              </a:ext>
            </a:extLst>
          </p:cNvPr>
          <p:cNvSpPr/>
          <p:nvPr/>
        </p:nvSpPr>
        <p:spPr>
          <a:xfrm>
            <a:off x="1085493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09BBB45F-72B1-6D97-FA5D-B48B12E353DD}"/>
              </a:ext>
            </a:extLst>
          </p:cNvPr>
          <p:cNvSpPr/>
          <p:nvPr/>
        </p:nvSpPr>
        <p:spPr>
          <a:xfrm>
            <a:off x="4388882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5658624F-A937-0FD0-77F7-23A5E3237AF0}"/>
              </a:ext>
            </a:extLst>
          </p:cNvPr>
          <p:cNvSpPr/>
          <p:nvPr/>
        </p:nvSpPr>
        <p:spPr>
          <a:xfrm>
            <a:off x="4388882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306610F2-EB95-7BE1-E901-08F6AD627224}"/>
              </a:ext>
            </a:extLst>
          </p:cNvPr>
          <p:cNvSpPr/>
          <p:nvPr/>
        </p:nvSpPr>
        <p:spPr>
          <a:xfrm>
            <a:off x="7692271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CDA4BB4E-1C36-2B0A-0EDA-588D5F0057B9}"/>
              </a:ext>
            </a:extLst>
          </p:cNvPr>
          <p:cNvSpPr/>
          <p:nvPr/>
        </p:nvSpPr>
        <p:spPr>
          <a:xfrm>
            <a:off x="7692271" y="2642354"/>
            <a:ext cx="254936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CA5EED3E-33AB-F57C-6C23-C586B3C3E063}"/>
              </a:ext>
            </a:extLst>
          </p:cNvPr>
          <p:cNvSpPr/>
          <p:nvPr/>
        </p:nvSpPr>
        <p:spPr>
          <a:xfrm>
            <a:off x="10995660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F3E1CA19-EF5D-FE11-419B-C29328F62AD4}"/>
              </a:ext>
            </a:extLst>
          </p:cNvPr>
          <p:cNvSpPr/>
          <p:nvPr/>
        </p:nvSpPr>
        <p:spPr>
          <a:xfrm>
            <a:off x="10995660" y="2642354"/>
            <a:ext cx="2549366" cy="1889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B39D7E48-9D33-A4E5-B463-9C1D81510BED}"/>
              </a:ext>
            </a:extLst>
          </p:cNvPr>
          <p:cNvSpPr/>
          <p:nvPr/>
        </p:nvSpPr>
        <p:spPr>
          <a:xfrm>
            <a:off x="1085493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0F9FDC33-F78F-F2A6-96BF-DFB727B66C6D}"/>
              </a:ext>
            </a:extLst>
          </p:cNvPr>
          <p:cNvSpPr/>
          <p:nvPr/>
        </p:nvSpPr>
        <p:spPr>
          <a:xfrm>
            <a:off x="1085493" y="5796677"/>
            <a:ext cx="3650456" cy="1511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F205F979-D168-3414-F550-23734E018282}"/>
              </a:ext>
            </a:extLst>
          </p:cNvPr>
          <p:cNvSpPr/>
          <p:nvPr/>
        </p:nvSpPr>
        <p:spPr>
          <a:xfrm>
            <a:off x="5489972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69AF9F46-E100-188E-6B8C-3D856CCD515C}"/>
              </a:ext>
            </a:extLst>
          </p:cNvPr>
          <p:cNvSpPr/>
          <p:nvPr/>
        </p:nvSpPr>
        <p:spPr>
          <a:xfrm>
            <a:off x="5489972" y="5796677"/>
            <a:ext cx="365045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A7E2538E-571E-BD61-034A-FBACBAC263C5}"/>
              </a:ext>
            </a:extLst>
          </p:cNvPr>
          <p:cNvSpPr/>
          <p:nvPr/>
        </p:nvSpPr>
        <p:spPr>
          <a:xfrm>
            <a:off x="9894451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F1A0FCB3-7619-E959-8FD4-9306585A4059}"/>
              </a:ext>
            </a:extLst>
          </p:cNvPr>
          <p:cNvSpPr/>
          <p:nvPr/>
        </p:nvSpPr>
        <p:spPr>
          <a:xfrm>
            <a:off x="9894451" y="5796677"/>
            <a:ext cx="365045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circuit board with red lights&#10;&#10;Description automatically generated">
            <a:extLst>
              <a:ext uri="{FF2B5EF4-FFF2-40B4-BE49-F238E27FC236}">
                <a16:creationId xmlns:a16="http://schemas.microsoft.com/office/drawing/2014/main" id="{01A5C7DD-D5C6-4EC7-E4AE-61CA05026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3634858" y="1538884"/>
            <a:ext cx="7763589" cy="58293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6B688B6-E762-C247-A947-C6676B14703A}"/>
              </a:ext>
            </a:extLst>
          </p:cNvPr>
          <p:cNvSpPr/>
          <p:nvPr/>
        </p:nvSpPr>
        <p:spPr>
          <a:xfrm>
            <a:off x="7820167" y="1992573"/>
            <a:ext cx="2421470" cy="1405590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F2BF16-9626-D6CB-D4A6-63A8B4CAC237}"/>
              </a:ext>
            </a:extLst>
          </p:cNvPr>
          <p:cNvSpPr/>
          <p:nvPr/>
        </p:nvSpPr>
        <p:spPr>
          <a:xfrm>
            <a:off x="4926842" y="2345276"/>
            <a:ext cx="1154398" cy="2043129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9C6911-14DF-724A-8907-3F8DF77C6C4E}"/>
              </a:ext>
            </a:extLst>
          </p:cNvPr>
          <p:cNvSpPr/>
          <p:nvPr/>
        </p:nvSpPr>
        <p:spPr>
          <a:xfrm>
            <a:off x="6372008" y="1538884"/>
            <a:ext cx="1216975" cy="1600101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90346AE-ECE5-9415-4972-96C3601599F0}"/>
              </a:ext>
            </a:extLst>
          </p:cNvPr>
          <p:cNvSpPr/>
          <p:nvPr/>
        </p:nvSpPr>
        <p:spPr>
          <a:xfrm>
            <a:off x="5123747" y="4899184"/>
            <a:ext cx="1463265" cy="1460674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73C414-BDB3-ED13-68F1-81CD10F034AF}"/>
              </a:ext>
            </a:extLst>
          </p:cNvPr>
          <p:cNvSpPr/>
          <p:nvPr/>
        </p:nvSpPr>
        <p:spPr>
          <a:xfrm>
            <a:off x="6663357" y="3398163"/>
            <a:ext cx="3475295" cy="3910131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4654534-F1A1-63C4-F906-A8F6531BC771}"/>
              </a:ext>
            </a:extLst>
          </p:cNvPr>
          <p:cNvCxnSpPr/>
          <p:nvPr/>
        </p:nvCxnSpPr>
        <p:spPr>
          <a:xfrm flipH="1">
            <a:off x="3098042" y="3398163"/>
            <a:ext cx="1828800" cy="716637"/>
          </a:xfrm>
          <a:prstGeom prst="straightConnector1">
            <a:avLst/>
          </a:prstGeom>
          <a:ln w="38100">
            <a:solidFill>
              <a:srgbClr val="FFFF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865D09E-C368-7981-A729-278D34E1C91D}"/>
              </a:ext>
            </a:extLst>
          </p:cNvPr>
          <p:cNvCxnSpPr>
            <a:cxnSpLocks/>
          </p:cNvCxnSpPr>
          <p:nvPr/>
        </p:nvCxnSpPr>
        <p:spPr>
          <a:xfrm flipH="1">
            <a:off x="3292331" y="5736787"/>
            <a:ext cx="1755071" cy="437794"/>
          </a:xfrm>
          <a:prstGeom prst="straightConnector1">
            <a:avLst/>
          </a:prstGeom>
          <a:ln w="38100">
            <a:solidFill>
              <a:srgbClr val="FFFF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336C174-FF1B-0B35-4372-AE8AF04DE608}"/>
              </a:ext>
            </a:extLst>
          </p:cNvPr>
          <p:cNvCxnSpPr>
            <a:cxnSpLocks/>
          </p:cNvCxnSpPr>
          <p:nvPr/>
        </p:nvCxnSpPr>
        <p:spPr>
          <a:xfrm>
            <a:off x="10241637" y="2567348"/>
            <a:ext cx="1830723" cy="789025"/>
          </a:xfrm>
          <a:prstGeom prst="straightConnector1">
            <a:avLst/>
          </a:prstGeom>
          <a:ln w="38100">
            <a:solidFill>
              <a:srgbClr val="FFFF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1EF83D8-052D-0136-3B44-43663B20DF4B}"/>
              </a:ext>
            </a:extLst>
          </p:cNvPr>
          <p:cNvCxnSpPr>
            <a:cxnSpLocks/>
          </p:cNvCxnSpPr>
          <p:nvPr/>
        </p:nvCxnSpPr>
        <p:spPr>
          <a:xfrm>
            <a:off x="10138652" y="5260599"/>
            <a:ext cx="1796611" cy="913982"/>
          </a:xfrm>
          <a:prstGeom prst="straightConnector1">
            <a:avLst/>
          </a:prstGeom>
          <a:ln w="38100">
            <a:solidFill>
              <a:srgbClr val="FFFF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BEEEB3C-B695-5CBC-76DD-0C043CD3C09F}"/>
              </a:ext>
            </a:extLst>
          </p:cNvPr>
          <p:cNvCxnSpPr>
            <a:cxnSpLocks/>
            <a:stCxn id="4" idx="2"/>
          </p:cNvCxnSpPr>
          <p:nvPr/>
        </p:nvCxnSpPr>
        <p:spPr>
          <a:xfrm flipV="1">
            <a:off x="7516652" y="993473"/>
            <a:ext cx="310897" cy="545411"/>
          </a:xfrm>
          <a:prstGeom prst="straightConnector1">
            <a:avLst/>
          </a:prstGeom>
          <a:ln w="38100">
            <a:solidFill>
              <a:srgbClr val="FFFF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4DC0F197-1CF7-7D91-26DA-3BFFED99FE72}"/>
              </a:ext>
            </a:extLst>
          </p:cNvPr>
          <p:cNvSpPr txBox="1"/>
          <p:nvPr/>
        </p:nvSpPr>
        <p:spPr>
          <a:xfrm>
            <a:off x="1942023" y="4171624"/>
            <a:ext cx="17763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RCWL-0516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4C1A30-F537-22CB-8BEF-84C359350576}"/>
              </a:ext>
            </a:extLst>
          </p:cNvPr>
          <p:cNvSpPr txBox="1"/>
          <p:nvPr/>
        </p:nvSpPr>
        <p:spPr>
          <a:xfrm>
            <a:off x="2451871" y="6068856"/>
            <a:ext cx="100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OLED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8564D3B-F089-48BC-C12B-42D4CE9169FC}"/>
              </a:ext>
            </a:extLst>
          </p:cNvPr>
          <p:cNvSpPr txBox="1"/>
          <p:nvPr/>
        </p:nvSpPr>
        <p:spPr>
          <a:xfrm>
            <a:off x="7593868" y="476539"/>
            <a:ext cx="11496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MQ135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7514505-43AF-14BF-6642-1C80AFD9703D}"/>
              </a:ext>
            </a:extLst>
          </p:cNvPr>
          <p:cNvSpPr txBox="1"/>
          <p:nvPr/>
        </p:nvSpPr>
        <p:spPr>
          <a:xfrm>
            <a:off x="11878470" y="3397956"/>
            <a:ext cx="2183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 card module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B97E16-8B53-AF36-22D5-1193AD5417CB}"/>
              </a:ext>
            </a:extLst>
          </p:cNvPr>
          <p:cNvSpPr txBox="1"/>
          <p:nvPr/>
        </p:nvSpPr>
        <p:spPr>
          <a:xfrm>
            <a:off x="11935263" y="6068856"/>
            <a:ext cx="2100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STM32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Nucleo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E1E1BF-029C-EAF4-00A5-799F084AACB5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62582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3666" y="477679"/>
            <a:ext cx="11019234" cy="672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540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How we utilized Mutex and Semaphore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2153364" y="1473638"/>
            <a:ext cx="7587536" cy="5517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u="sng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Mutex: Ensuring Safe Resource Access</a:t>
            </a:r>
            <a:endParaRPr lang="en-US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153364" y="1982271"/>
            <a:ext cx="11723370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OLED Display: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2497812" y="2399506"/>
            <a:ext cx="11378922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A mutex ensures only one task can write to the OLED display at a time, preventing </a:t>
            </a:r>
          </a:p>
          <a:p>
            <a:pPr algn="l">
              <a:lnSpc>
                <a:spcPts val="2700"/>
              </a:lnSpc>
              <a:buSzPct val="100000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     conflicts and data corruption.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153364" y="3102054"/>
            <a:ext cx="11723370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SD Card: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497812" y="3575804"/>
            <a:ext cx="11378922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Same mutex synchronizes access to the SD card, ensuring that only one task </a:t>
            </a:r>
          </a:p>
          <a:p>
            <a:pPr algn="l">
              <a:lnSpc>
                <a:spcPts val="2700"/>
              </a:lnSpc>
              <a:buSzPct val="100000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     writes data at a time to avoid collisions.</a:t>
            </a:r>
          </a:p>
          <a:p>
            <a:pPr marL="342900" indent="-342900" algn="l">
              <a:lnSpc>
                <a:spcPts val="27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Give and Take mechanism of mutex ensures that a resource such as the SD card</a:t>
            </a:r>
          </a:p>
          <a:p>
            <a:pPr algn="l">
              <a:lnSpc>
                <a:spcPts val="2700"/>
              </a:lnSpc>
              <a:buSzPct val="100000"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     and OLED is not simultaneously accessed by multiple tasks.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2153364" y="5545428"/>
            <a:ext cx="5799296" cy="336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Binary Semaphore</a:t>
            </a:r>
          </a:p>
        </p:txBody>
      </p:sp>
      <p:sp>
        <p:nvSpPr>
          <p:cNvPr id="11" name="Text 7"/>
          <p:cNvSpPr/>
          <p:nvPr/>
        </p:nvSpPr>
        <p:spPr>
          <a:xfrm>
            <a:off x="2153364" y="5118020"/>
            <a:ext cx="11723370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2497812" y="5573310"/>
            <a:ext cx="11378922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2153364" y="6129596"/>
            <a:ext cx="11723370" cy="3445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ea typeface="Roboto" pitchFamily="34" charset="-122"/>
                <a:cs typeface="Times New Roman" panose="02020603050405020304" pitchFamily="18" charset="0"/>
              </a:rPr>
              <a:t>Switch Task: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2153364" y="6721860"/>
            <a:ext cx="11378922" cy="689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2700"/>
              </a:lnSpc>
              <a:buSzPct val="100000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4749B9E6-75C0-23DC-1E1A-513073F45D81}"/>
              </a:ext>
            </a:extLst>
          </p:cNvPr>
          <p:cNvSpPr/>
          <p:nvPr/>
        </p:nvSpPr>
        <p:spPr>
          <a:xfrm rot="5400000">
            <a:off x="-447094" y="2294318"/>
            <a:ext cx="3196075" cy="1508113"/>
          </a:xfrm>
          <a:prstGeom prst="chevron">
            <a:avLst/>
          </a:prstGeom>
          <a:noFill/>
          <a:ln w="31750">
            <a:solidFill>
              <a:srgbClr val="FC83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82BC11B6-9991-5CA2-5FDA-372670808725}"/>
              </a:ext>
            </a:extLst>
          </p:cNvPr>
          <p:cNvSpPr/>
          <p:nvPr/>
        </p:nvSpPr>
        <p:spPr>
          <a:xfrm rot="5400000">
            <a:off x="-447094" y="5375540"/>
            <a:ext cx="3196075" cy="1508113"/>
          </a:xfrm>
          <a:prstGeom prst="chevron">
            <a:avLst/>
          </a:prstGeom>
          <a:noFill/>
          <a:ln w="31750">
            <a:solidFill>
              <a:srgbClr val="FC83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180F8E-CBEA-EC56-100F-801F07F815B9}"/>
              </a:ext>
            </a:extLst>
          </p:cNvPr>
          <p:cNvSpPr txBox="1"/>
          <p:nvPr/>
        </p:nvSpPr>
        <p:spPr>
          <a:xfrm>
            <a:off x="959081" y="2920394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DDA1CC-4696-D168-0A31-8E84781399EA}"/>
              </a:ext>
            </a:extLst>
          </p:cNvPr>
          <p:cNvSpPr txBox="1"/>
          <p:nvPr/>
        </p:nvSpPr>
        <p:spPr>
          <a:xfrm>
            <a:off x="908281" y="591395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DB66A5-0298-4FD2-DDB0-35FE9864B9A3}"/>
              </a:ext>
            </a:extLst>
          </p:cNvPr>
          <p:cNvSpPr txBox="1"/>
          <p:nvPr/>
        </p:nvSpPr>
        <p:spPr>
          <a:xfrm>
            <a:off x="2497812" y="6551592"/>
            <a:ext cx="101296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Programmable switch task utilizes semaphore functionality to allow</a:t>
            </a:r>
          </a:p>
          <a:p>
            <a:r>
              <a:rPr lang="en-US" sz="24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    interrupt functionality with </a:t>
            </a:r>
            <a:r>
              <a:rPr lang="en-US" sz="2400" b="1" dirty="0" err="1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FreeRTOS</a:t>
            </a:r>
            <a:r>
              <a:rPr lang="en-US" sz="24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architecture. The semaphore is</a:t>
            </a:r>
          </a:p>
          <a:p>
            <a:r>
              <a:rPr lang="en-US" sz="24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    preferred when utilizing the ISR functionality.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16BAEC-D8B4-4315-C91D-31BA6D5C0EC9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34C73-2BAB-DBD1-9FFF-F36AECAB8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394A610-10C9-8163-7D3A-2149E7D030CA}"/>
              </a:ext>
            </a:extLst>
          </p:cNvPr>
          <p:cNvSpPr/>
          <p:nvPr/>
        </p:nvSpPr>
        <p:spPr>
          <a:xfrm>
            <a:off x="531772" y="449759"/>
            <a:ext cx="5904309" cy="737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00"/>
              </a:lnSpc>
              <a:buNone/>
            </a:pPr>
            <a:r>
              <a:rPr lang="en-US" sz="540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Issues Encountered</a:t>
            </a:r>
            <a:endParaRPr lang="en-US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47068FCA-8DF8-063C-B4BC-D64A397C291E}"/>
              </a:ext>
            </a:extLst>
          </p:cNvPr>
          <p:cNvSpPr/>
          <p:nvPr/>
        </p:nvSpPr>
        <p:spPr>
          <a:xfrm>
            <a:off x="1085493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420C8E9D-87CF-9AEA-2ABF-7A15B18447E2}"/>
              </a:ext>
            </a:extLst>
          </p:cNvPr>
          <p:cNvSpPr/>
          <p:nvPr/>
        </p:nvSpPr>
        <p:spPr>
          <a:xfrm>
            <a:off x="4388882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2D12628C-E7BB-C55B-474A-70CA0D6201B8}"/>
              </a:ext>
            </a:extLst>
          </p:cNvPr>
          <p:cNvSpPr/>
          <p:nvPr/>
        </p:nvSpPr>
        <p:spPr>
          <a:xfrm>
            <a:off x="4388882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30EB4451-621E-0181-D0D2-6F66439FFE81}"/>
              </a:ext>
            </a:extLst>
          </p:cNvPr>
          <p:cNvSpPr/>
          <p:nvPr/>
        </p:nvSpPr>
        <p:spPr>
          <a:xfrm>
            <a:off x="7692271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892218DD-4B24-E9A4-1E7C-4CE3328101BF}"/>
              </a:ext>
            </a:extLst>
          </p:cNvPr>
          <p:cNvSpPr/>
          <p:nvPr/>
        </p:nvSpPr>
        <p:spPr>
          <a:xfrm>
            <a:off x="7692271" y="2642354"/>
            <a:ext cx="254936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FFFFE7C8-F78E-8489-082C-591B875EB3A8}"/>
              </a:ext>
            </a:extLst>
          </p:cNvPr>
          <p:cNvSpPr/>
          <p:nvPr/>
        </p:nvSpPr>
        <p:spPr>
          <a:xfrm>
            <a:off x="10995660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12DA1CC0-882F-09F2-00B2-6A121EAA9F2A}"/>
              </a:ext>
            </a:extLst>
          </p:cNvPr>
          <p:cNvSpPr/>
          <p:nvPr/>
        </p:nvSpPr>
        <p:spPr>
          <a:xfrm>
            <a:off x="10995660" y="2642354"/>
            <a:ext cx="2549366" cy="1889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20A4AC6E-1529-15AB-E1A7-B7984124FB10}"/>
              </a:ext>
            </a:extLst>
          </p:cNvPr>
          <p:cNvSpPr/>
          <p:nvPr/>
        </p:nvSpPr>
        <p:spPr>
          <a:xfrm>
            <a:off x="1085493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6AEE53C3-61B1-ED02-0851-72897550C36D}"/>
              </a:ext>
            </a:extLst>
          </p:cNvPr>
          <p:cNvSpPr/>
          <p:nvPr/>
        </p:nvSpPr>
        <p:spPr>
          <a:xfrm>
            <a:off x="1085493" y="5796677"/>
            <a:ext cx="3650456" cy="1511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B267D5AF-7627-6D39-EDBA-24CAA51DD2AA}"/>
              </a:ext>
            </a:extLst>
          </p:cNvPr>
          <p:cNvSpPr/>
          <p:nvPr/>
        </p:nvSpPr>
        <p:spPr>
          <a:xfrm>
            <a:off x="5489972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DBB1AF8D-DD3A-D049-DBE6-781958036799}"/>
              </a:ext>
            </a:extLst>
          </p:cNvPr>
          <p:cNvSpPr/>
          <p:nvPr/>
        </p:nvSpPr>
        <p:spPr>
          <a:xfrm>
            <a:off x="5489972" y="5796677"/>
            <a:ext cx="365045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C9712683-E6A5-7285-6811-9339BAF123FD}"/>
              </a:ext>
            </a:extLst>
          </p:cNvPr>
          <p:cNvSpPr/>
          <p:nvPr/>
        </p:nvSpPr>
        <p:spPr>
          <a:xfrm>
            <a:off x="9894451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45C14E23-28B4-E05A-E29E-DE67B91549F1}"/>
              </a:ext>
            </a:extLst>
          </p:cNvPr>
          <p:cNvSpPr/>
          <p:nvPr/>
        </p:nvSpPr>
        <p:spPr>
          <a:xfrm>
            <a:off x="9894451" y="5796677"/>
            <a:ext cx="365045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E8E15A7B-E867-C300-8315-543FE97A5C74}"/>
              </a:ext>
            </a:extLst>
          </p:cNvPr>
          <p:cNvSpPr/>
          <p:nvPr/>
        </p:nvSpPr>
        <p:spPr>
          <a:xfrm>
            <a:off x="401822" y="1727816"/>
            <a:ext cx="14087901" cy="6239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>
              <a:lnSpc>
                <a:spcPts val="5800"/>
              </a:lnSpc>
              <a:buFont typeface="+mj-lt"/>
              <a:buAutoNum type="arabicPeriod"/>
            </a:pP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Hardfault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Issue: Our program entered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hardfault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due to memory overflow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in the task which upon debugging was altered. Stack size details were analyzed 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using the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CubeMX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FreeRTOS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list, which was configured to monitor stack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utilization and identify potential overflows or memory mismanagement.</a:t>
            </a:r>
          </a:p>
          <a:p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2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Priority of OLED task: The comprehensive breakpoint debugging approach 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allowed in better understanding the data corruption on screen due to 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simultaneous sending of data onto the OLED via various tasks.  To avoid such</a:t>
            </a: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corruption mutexes were used. </a:t>
            </a:r>
          </a:p>
          <a:p>
            <a:pPr>
              <a:lnSpc>
                <a:spcPct val="150000"/>
              </a:lnSpc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ts val="5800"/>
              </a:lnSpc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ts val="5800"/>
              </a:lnSpc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lnSpc>
                <a:spcPts val="5800"/>
              </a:lnSpc>
              <a:buFont typeface="+mj-lt"/>
              <a:buAutoNum type="arabicPeriod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0B9B95-CF1C-A5D2-3205-058F6B83C03C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49248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G_2698_1D48035A-B375-48A3-A76F-1B1CE128CC22.mp4">
            <a:hlinkClick r:id="" action="ppaction://media"/>
            <a:extLst>
              <a:ext uri="{FF2B5EF4-FFF2-40B4-BE49-F238E27FC236}">
                <a16:creationId xmlns:a16="http://schemas.microsoft.com/office/drawing/2014/main" id="{AC4EE10F-4772-5359-A84E-948125F621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3857624" y="193432"/>
            <a:ext cx="6253529" cy="74031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8CB859-924D-62E1-462B-AE9B0E3D70C9}"/>
              </a:ext>
            </a:extLst>
          </p:cNvPr>
          <p:cNvSpPr txBox="1"/>
          <p:nvPr/>
        </p:nvSpPr>
        <p:spPr>
          <a:xfrm>
            <a:off x="13292919" y="7638659"/>
            <a:ext cx="1542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38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5F7C8-D792-ED65-015E-3F1792FAB4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>
            <a:extLst>
              <a:ext uri="{FF2B5EF4-FFF2-40B4-BE49-F238E27FC236}">
                <a16:creationId xmlns:a16="http://schemas.microsoft.com/office/drawing/2014/main" id="{6995E4D4-08BD-7CCF-C028-BB1A41678FE7}"/>
              </a:ext>
            </a:extLst>
          </p:cNvPr>
          <p:cNvSpPr/>
          <p:nvPr/>
        </p:nvSpPr>
        <p:spPr>
          <a:xfrm>
            <a:off x="1085493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1260A7EE-19DB-6789-F0F0-5E46115667B1}"/>
              </a:ext>
            </a:extLst>
          </p:cNvPr>
          <p:cNvSpPr/>
          <p:nvPr/>
        </p:nvSpPr>
        <p:spPr>
          <a:xfrm>
            <a:off x="4388882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C28B3BE6-2C4E-0FC0-1E71-1D4AA23A6DBD}"/>
              </a:ext>
            </a:extLst>
          </p:cNvPr>
          <p:cNvSpPr/>
          <p:nvPr/>
        </p:nvSpPr>
        <p:spPr>
          <a:xfrm>
            <a:off x="4388882" y="2642354"/>
            <a:ext cx="254936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DB6BDCBC-76F0-D097-C278-FDB3F6FA438C}"/>
              </a:ext>
            </a:extLst>
          </p:cNvPr>
          <p:cNvSpPr/>
          <p:nvPr/>
        </p:nvSpPr>
        <p:spPr>
          <a:xfrm>
            <a:off x="7692271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A2C21C32-E256-A31D-1B57-3E3F278BA7C7}"/>
              </a:ext>
            </a:extLst>
          </p:cNvPr>
          <p:cNvSpPr/>
          <p:nvPr/>
        </p:nvSpPr>
        <p:spPr>
          <a:xfrm>
            <a:off x="7692271" y="2642354"/>
            <a:ext cx="254936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8D0CD94C-F62B-74D7-0AFD-6337E6D9174E}"/>
              </a:ext>
            </a:extLst>
          </p:cNvPr>
          <p:cNvSpPr/>
          <p:nvPr/>
        </p:nvSpPr>
        <p:spPr>
          <a:xfrm>
            <a:off x="10995660" y="2131576"/>
            <a:ext cx="254936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30EC7015-41A0-59E4-6793-F80845D3A16D}"/>
              </a:ext>
            </a:extLst>
          </p:cNvPr>
          <p:cNvSpPr/>
          <p:nvPr/>
        </p:nvSpPr>
        <p:spPr>
          <a:xfrm>
            <a:off x="10995660" y="2642354"/>
            <a:ext cx="2549366" cy="1889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602A3E61-DCAE-F067-21C7-BEC5F2893C5A}"/>
              </a:ext>
            </a:extLst>
          </p:cNvPr>
          <p:cNvSpPr/>
          <p:nvPr/>
        </p:nvSpPr>
        <p:spPr>
          <a:xfrm>
            <a:off x="1085493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8EBADD1F-F0DE-B256-5949-2ADEF6F4E914}"/>
              </a:ext>
            </a:extLst>
          </p:cNvPr>
          <p:cNvSpPr/>
          <p:nvPr/>
        </p:nvSpPr>
        <p:spPr>
          <a:xfrm>
            <a:off x="1085493" y="5796677"/>
            <a:ext cx="3650456" cy="1511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3A9C4F8C-FC76-2917-5C93-9D169E8DC22B}"/>
              </a:ext>
            </a:extLst>
          </p:cNvPr>
          <p:cNvSpPr/>
          <p:nvPr/>
        </p:nvSpPr>
        <p:spPr>
          <a:xfrm>
            <a:off x="5489972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0" name="Text 18">
            <a:extLst>
              <a:ext uri="{FF2B5EF4-FFF2-40B4-BE49-F238E27FC236}">
                <a16:creationId xmlns:a16="http://schemas.microsoft.com/office/drawing/2014/main" id="{1097C40D-D894-899C-6A2D-9E3C77E6016F}"/>
              </a:ext>
            </a:extLst>
          </p:cNvPr>
          <p:cNvSpPr/>
          <p:nvPr/>
        </p:nvSpPr>
        <p:spPr>
          <a:xfrm>
            <a:off x="5489972" y="5796677"/>
            <a:ext cx="3650456" cy="7558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sp>
        <p:nvSpPr>
          <p:cNvPr id="22" name="Text 20">
            <a:extLst>
              <a:ext uri="{FF2B5EF4-FFF2-40B4-BE49-F238E27FC236}">
                <a16:creationId xmlns:a16="http://schemas.microsoft.com/office/drawing/2014/main" id="{D9E13B14-A410-7096-78B1-2E1F3DC71A00}"/>
              </a:ext>
            </a:extLst>
          </p:cNvPr>
          <p:cNvSpPr/>
          <p:nvPr/>
        </p:nvSpPr>
        <p:spPr>
          <a:xfrm>
            <a:off x="9894451" y="5285899"/>
            <a:ext cx="2952155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endParaRPr lang="en-US" sz="2800" b="1" u="sng" dirty="0"/>
          </a:p>
        </p:txBody>
      </p:sp>
      <p:sp>
        <p:nvSpPr>
          <p:cNvPr id="23" name="Text 21">
            <a:extLst>
              <a:ext uri="{FF2B5EF4-FFF2-40B4-BE49-F238E27FC236}">
                <a16:creationId xmlns:a16="http://schemas.microsoft.com/office/drawing/2014/main" id="{76C4B544-1C79-E0A2-701C-8F04D794F63F}"/>
              </a:ext>
            </a:extLst>
          </p:cNvPr>
          <p:cNvSpPr/>
          <p:nvPr/>
        </p:nvSpPr>
        <p:spPr>
          <a:xfrm>
            <a:off x="9894451" y="5796677"/>
            <a:ext cx="3650456" cy="1133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2400" b="1" dirty="0"/>
          </a:p>
        </p:txBody>
      </p:sp>
      <p:pic>
        <p:nvPicPr>
          <p:cNvPr id="4" name="Picture 3" descr="A computer screen with text and numbers&#10;&#10;Description automatically generated">
            <a:extLst>
              <a:ext uri="{FF2B5EF4-FFF2-40B4-BE49-F238E27FC236}">
                <a16:creationId xmlns:a16="http://schemas.microsoft.com/office/drawing/2014/main" id="{7FC5D3CD-0F4F-B00F-EA78-D21A4A161D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294"/>
          <a:stretch/>
        </p:blipFill>
        <p:spPr>
          <a:xfrm>
            <a:off x="454236" y="320247"/>
            <a:ext cx="6587728" cy="6766323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D6D6847F-ECBF-11F8-B1C2-4A58B9DB1909}"/>
              </a:ext>
            </a:extLst>
          </p:cNvPr>
          <p:cNvSpPr/>
          <p:nvPr/>
        </p:nvSpPr>
        <p:spPr>
          <a:xfrm>
            <a:off x="5949612" y="7242949"/>
            <a:ext cx="8584049" cy="672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2400" b="1" dirty="0" err="1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FreeRTOS</a:t>
            </a:r>
            <a:r>
              <a:rPr lang="en-US" sz="2400" b="1" dirty="0">
                <a:latin typeface="Times New Roman" panose="02020603050405020304" pitchFamily="18" charset="0"/>
                <a:ea typeface="Saira" pitchFamily="34" charset="-122"/>
                <a:cs typeface="Times New Roman" panose="02020603050405020304" pitchFamily="18" charset="0"/>
              </a:rPr>
              <a:t> Task list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 descr="A computer screen with text and numbers&#10;&#10;Description automatically generated">
            <a:extLst>
              <a:ext uri="{FF2B5EF4-FFF2-40B4-BE49-F238E27FC236}">
                <a16:creationId xmlns:a16="http://schemas.microsoft.com/office/drawing/2014/main" id="{BD25DFAF-FDB6-05B9-9FC2-7BCFE5D306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4328" y="313909"/>
            <a:ext cx="6587728" cy="67663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FFC3CE-0952-3180-F0BA-DFA4F011FE1C}"/>
              </a:ext>
            </a:extLst>
          </p:cNvPr>
          <p:cNvSpPr txBox="1"/>
          <p:nvPr/>
        </p:nvSpPr>
        <p:spPr>
          <a:xfrm>
            <a:off x="13292919" y="7638659"/>
            <a:ext cx="15421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070830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397</TotalTime>
  <Words>543</Words>
  <Application>Microsoft Macintosh PowerPoint</Application>
  <PresentationFormat>Custom</PresentationFormat>
  <Paragraphs>144</Paragraphs>
  <Slides>16</Slides>
  <Notes>14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Arial</vt:lpstr>
      <vt:lpstr>Times New Roman</vt:lpstr>
      <vt:lpstr>Aptos Display</vt:lpstr>
      <vt:lpstr>Office Theme</vt:lpstr>
      <vt:lpstr>1_Custom Design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Viren Sharma</cp:lastModifiedBy>
  <cp:revision>28</cp:revision>
  <dcterms:created xsi:type="dcterms:W3CDTF">2024-09-23T19:24:58Z</dcterms:created>
  <dcterms:modified xsi:type="dcterms:W3CDTF">2024-11-30T05:21:27Z</dcterms:modified>
</cp:coreProperties>
</file>